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9" r:id="rId1"/>
  </p:sldMasterIdLst>
  <p:notesMasterIdLst>
    <p:notesMasterId r:id="rId23"/>
  </p:notesMasterIdLst>
  <p:sldIdLst>
    <p:sldId id="256" r:id="rId2"/>
    <p:sldId id="262" r:id="rId3"/>
    <p:sldId id="272" r:id="rId4"/>
    <p:sldId id="258" r:id="rId5"/>
    <p:sldId id="281" r:id="rId6"/>
    <p:sldId id="263" r:id="rId7"/>
    <p:sldId id="273" r:id="rId8"/>
    <p:sldId id="259" r:id="rId9"/>
    <p:sldId id="266" r:id="rId10"/>
    <p:sldId id="261" r:id="rId11"/>
    <p:sldId id="274" r:id="rId12"/>
    <p:sldId id="268" r:id="rId13"/>
    <p:sldId id="269" r:id="rId14"/>
    <p:sldId id="271" r:id="rId15"/>
    <p:sldId id="270" r:id="rId16"/>
    <p:sldId id="275" r:id="rId17"/>
    <p:sldId id="279" r:id="rId18"/>
    <p:sldId id="282" r:id="rId19"/>
    <p:sldId id="277" r:id="rId20"/>
    <p:sldId id="276" r:id="rId21"/>
    <p:sldId id="278"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74" autoAdjust="0"/>
    <p:restoredTop sz="94660"/>
  </p:normalViewPr>
  <p:slideViewPr>
    <p:cSldViewPr snapToGrid="0">
      <p:cViewPr varScale="1">
        <p:scale>
          <a:sx n="69" d="100"/>
          <a:sy n="69" d="100"/>
        </p:scale>
        <p:origin x="57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CE37D4-73FD-4476-A323-0D629CCA9B56}" type="datetimeFigureOut">
              <a:rPr lang="en-NZ" smtClean="0"/>
              <a:t>29/08/2018</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F0F44B-9177-4726-82A3-BA71166D555B}" type="slidenum">
              <a:rPr lang="en-NZ" smtClean="0"/>
              <a:t>‹#›</a:t>
            </a:fld>
            <a:endParaRPr lang="en-NZ"/>
          </a:p>
        </p:txBody>
      </p:sp>
    </p:spTree>
    <p:extLst>
      <p:ext uri="{BB962C8B-B14F-4D97-AF65-F5344CB8AC3E}">
        <p14:creationId xmlns:p14="http://schemas.microsoft.com/office/powerpoint/2010/main" val="4009506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DFF0F44B-9177-4726-82A3-BA71166D555B}" type="slidenum">
              <a:rPr lang="en-NZ" smtClean="0"/>
              <a:t>1</a:t>
            </a:fld>
            <a:endParaRPr lang="en-NZ"/>
          </a:p>
        </p:txBody>
      </p:sp>
    </p:spTree>
    <p:extLst>
      <p:ext uri="{BB962C8B-B14F-4D97-AF65-F5344CB8AC3E}">
        <p14:creationId xmlns:p14="http://schemas.microsoft.com/office/powerpoint/2010/main" val="2189476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NZ" altLang="en-US" smtClean="0"/>
          </a:p>
        </p:txBody>
      </p:sp>
      <p:sp>
        <p:nvSpPr>
          <p:cNvPr id="4" name="Slide Number Placeholder 3"/>
          <p:cNvSpPr>
            <a:spLocks noGrp="1"/>
          </p:cNvSpPr>
          <p:nvPr>
            <p:ph type="sldNum" sz="quarter" idx="5"/>
          </p:nvPr>
        </p:nvSpPr>
        <p:spPr/>
        <p:txBody>
          <a:bodyPr/>
          <a:lstStyle/>
          <a:p>
            <a:pPr>
              <a:defRPr/>
            </a:pPr>
            <a:fld id="{8313084A-1CBF-4516-A1A9-CBAFD7F7A561}" type="slidenum">
              <a:rPr lang="en-NZ" smtClean="0"/>
              <a:pPr>
                <a:defRPr/>
              </a:pPr>
              <a:t>2</a:t>
            </a:fld>
            <a:endParaRPr lang="en-NZ"/>
          </a:p>
        </p:txBody>
      </p:sp>
    </p:spTree>
    <p:extLst>
      <p:ext uri="{BB962C8B-B14F-4D97-AF65-F5344CB8AC3E}">
        <p14:creationId xmlns:p14="http://schemas.microsoft.com/office/powerpoint/2010/main" val="42359146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65200" eaLnBrk="1" hangingPunct="1">
              <a:spcBef>
                <a:spcPct val="0"/>
              </a:spcBef>
            </a:pPr>
            <a:endParaRPr lang="en-NZ" altLang="en-US" sz="1300"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D1E312BA-4CBB-42C9-A015-515009A7BAF7}" type="slidenum">
              <a:rPr lang="en-NZ" altLang="en-US" smtClean="0"/>
              <a:pPr fontAlgn="base">
                <a:spcBef>
                  <a:spcPct val="0"/>
                </a:spcBef>
                <a:spcAft>
                  <a:spcPct val="0"/>
                </a:spcAft>
              </a:pPr>
              <a:t>6</a:t>
            </a:fld>
            <a:endParaRPr lang="en-NZ" altLang="en-US" smtClean="0"/>
          </a:p>
        </p:txBody>
      </p:sp>
    </p:spTree>
    <p:extLst>
      <p:ext uri="{BB962C8B-B14F-4D97-AF65-F5344CB8AC3E}">
        <p14:creationId xmlns:p14="http://schemas.microsoft.com/office/powerpoint/2010/main" val="29447467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C5C3C281-2562-47A5-8DBD-E6BB8A328D0F}" type="datetimeFigureOut">
              <a:rPr lang="en-NZ" smtClean="0"/>
              <a:t>29/08/2018</a:t>
            </a:fld>
            <a:endParaRPr lang="en-NZ"/>
          </a:p>
        </p:txBody>
      </p:sp>
      <p:sp>
        <p:nvSpPr>
          <p:cNvPr id="5" name="Footer Placeholder 4"/>
          <p:cNvSpPr>
            <a:spLocks noGrp="1"/>
          </p:cNvSpPr>
          <p:nvPr>
            <p:ph type="ftr" sz="quarter" idx="11"/>
          </p:nvPr>
        </p:nvSpPr>
        <p:spPr>
          <a:xfrm>
            <a:off x="1876424" y="5410201"/>
            <a:ext cx="5124886" cy="365125"/>
          </a:xfrm>
        </p:spPr>
        <p:txBody>
          <a:bodyPr/>
          <a:lstStyle/>
          <a:p>
            <a:endParaRPr lang="en-NZ"/>
          </a:p>
        </p:txBody>
      </p:sp>
      <p:sp>
        <p:nvSpPr>
          <p:cNvPr id="6" name="Slide Number Placeholder 5"/>
          <p:cNvSpPr>
            <a:spLocks noGrp="1"/>
          </p:cNvSpPr>
          <p:nvPr>
            <p:ph type="sldNum" sz="quarter" idx="12"/>
          </p:nvPr>
        </p:nvSpPr>
        <p:spPr>
          <a:xfrm>
            <a:off x="9896911" y="5410199"/>
            <a:ext cx="771089" cy="365125"/>
          </a:xfrm>
        </p:spPr>
        <p:txBody>
          <a:bodyPr/>
          <a:lstStyle/>
          <a:p>
            <a:fld id="{B3B4263E-41E0-4ED7-8BC7-059A9668409D}" type="slidenum">
              <a:rPr lang="en-NZ" smtClean="0"/>
              <a:t>‹#›</a:t>
            </a:fld>
            <a:endParaRPr lang="en-NZ"/>
          </a:p>
        </p:txBody>
      </p:sp>
    </p:spTree>
    <p:extLst>
      <p:ext uri="{BB962C8B-B14F-4D97-AF65-F5344CB8AC3E}">
        <p14:creationId xmlns:p14="http://schemas.microsoft.com/office/powerpoint/2010/main" val="744433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5C3C281-2562-47A5-8DBD-E6BB8A328D0F}" type="datetimeFigureOut">
              <a:rPr lang="en-NZ" smtClean="0"/>
              <a:t>29/08/2018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3B4263E-41E0-4ED7-8BC7-059A9668409D}" type="slidenum">
              <a:rPr lang="en-NZ" smtClean="0"/>
              <a:t>‹#›</a:t>
            </a:fld>
            <a:endParaRPr lang="en-NZ"/>
          </a:p>
        </p:txBody>
      </p:sp>
    </p:spTree>
    <p:extLst>
      <p:ext uri="{BB962C8B-B14F-4D97-AF65-F5344CB8AC3E}">
        <p14:creationId xmlns:p14="http://schemas.microsoft.com/office/powerpoint/2010/main" val="2666043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5C3C281-2562-47A5-8DBD-E6BB8A328D0F}" type="datetimeFigureOut">
              <a:rPr lang="en-NZ" smtClean="0"/>
              <a:t>29/08/2018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3B4263E-41E0-4ED7-8BC7-059A9668409D}" type="slidenum">
              <a:rPr lang="en-NZ" smtClean="0"/>
              <a:t>‹#›</a:t>
            </a:fld>
            <a:endParaRPr lang="en-NZ"/>
          </a:p>
        </p:txBody>
      </p:sp>
    </p:spTree>
    <p:extLst>
      <p:ext uri="{BB962C8B-B14F-4D97-AF65-F5344CB8AC3E}">
        <p14:creationId xmlns:p14="http://schemas.microsoft.com/office/powerpoint/2010/main" val="25260299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5C3C281-2562-47A5-8DBD-E6BB8A328D0F}" type="datetimeFigureOut">
              <a:rPr lang="en-NZ" smtClean="0"/>
              <a:t>29/08/2018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3B4263E-41E0-4ED7-8BC7-059A9668409D}" type="slidenum">
              <a:rPr lang="en-NZ" smtClean="0"/>
              <a:t>‹#›</a:t>
            </a:fld>
            <a:endParaRPr lang="en-NZ"/>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8653741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5C3C281-2562-47A5-8DBD-E6BB8A328D0F}" type="datetimeFigureOut">
              <a:rPr lang="en-NZ" smtClean="0"/>
              <a:t>29/08/2018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3B4263E-41E0-4ED7-8BC7-059A9668409D}" type="slidenum">
              <a:rPr lang="en-NZ" smtClean="0"/>
              <a:t>‹#›</a:t>
            </a:fld>
            <a:endParaRPr lang="en-NZ"/>
          </a:p>
        </p:txBody>
      </p:sp>
    </p:spTree>
    <p:extLst>
      <p:ext uri="{BB962C8B-B14F-4D97-AF65-F5344CB8AC3E}">
        <p14:creationId xmlns:p14="http://schemas.microsoft.com/office/powerpoint/2010/main" val="31438168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C5C3C281-2562-47A5-8DBD-E6BB8A328D0F}" type="datetimeFigureOut">
              <a:rPr lang="en-NZ" smtClean="0"/>
              <a:t>29/08/2018</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B3B4263E-41E0-4ED7-8BC7-059A9668409D}" type="slidenum">
              <a:rPr lang="en-NZ" smtClean="0"/>
              <a:t>‹#›</a:t>
            </a:fld>
            <a:endParaRPr lang="en-NZ"/>
          </a:p>
        </p:txBody>
      </p:sp>
    </p:spTree>
    <p:extLst>
      <p:ext uri="{BB962C8B-B14F-4D97-AF65-F5344CB8AC3E}">
        <p14:creationId xmlns:p14="http://schemas.microsoft.com/office/powerpoint/2010/main" val="33974388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C5C3C281-2562-47A5-8DBD-E6BB8A328D0F}" type="datetimeFigureOut">
              <a:rPr lang="en-NZ" smtClean="0"/>
              <a:t>29/08/2018</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B3B4263E-41E0-4ED7-8BC7-059A9668409D}" type="slidenum">
              <a:rPr lang="en-NZ" smtClean="0"/>
              <a:t>‹#›</a:t>
            </a:fld>
            <a:endParaRPr lang="en-NZ"/>
          </a:p>
        </p:txBody>
      </p:sp>
    </p:spTree>
    <p:extLst>
      <p:ext uri="{BB962C8B-B14F-4D97-AF65-F5344CB8AC3E}">
        <p14:creationId xmlns:p14="http://schemas.microsoft.com/office/powerpoint/2010/main" val="1605075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5C3C281-2562-47A5-8DBD-E6BB8A328D0F}" type="datetimeFigureOut">
              <a:rPr lang="en-NZ" smtClean="0"/>
              <a:t>29/08/2018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3B4263E-41E0-4ED7-8BC7-059A9668409D}" type="slidenum">
              <a:rPr lang="en-NZ" smtClean="0"/>
              <a:t>‹#›</a:t>
            </a:fld>
            <a:endParaRPr lang="en-NZ"/>
          </a:p>
        </p:txBody>
      </p:sp>
    </p:spTree>
    <p:extLst>
      <p:ext uri="{BB962C8B-B14F-4D97-AF65-F5344CB8AC3E}">
        <p14:creationId xmlns:p14="http://schemas.microsoft.com/office/powerpoint/2010/main" val="7698896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5C3C281-2562-47A5-8DBD-E6BB8A328D0F}" type="datetimeFigureOut">
              <a:rPr lang="en-NZ" smtClean="0"/>
              <a:t>29/08/2018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3B4263E-41E0-4ED7-8BC7-059A9668409D}" type="slidenum">
              <a:rPr lang="en-NZ" smtClean="0"/>
              <a:t>‹#›</a:t>
            </a:fld>
            <a:endParaRPr lang="en-NZ"/>
          </a:p>
        </p:txBody>
      </p:sp>
    </p:spTree>
    <p:extLst>
      <p:ext uri="{BB962C8B-B14F-4D97-AF65-F5344CB8AC3E}">
        <p14:creationId xmlns:p14="http://schemas.microsoft.com/office/powerpoint/2010/main" val="825543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5C3C281-2562-47A5-8DBD-E6BB8A328D0F}" type="datetimeFigureOut">
              <a:rPr lang="en-NZ" smtClean="0"/>
              <a:t>29/08/2018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3B4263E-41E0-4ED7-8BC7-059A9668409D}" type="slidenum">
              <a:rPr lang="en-NZ" smtClean="0"/>
              <a:t>‹#›</a:t>
            </a:fld>
            <a:endParaRPr lang="en-NZ"/>
          </a:p>
        </p:txBody>
      </p:sp>
    </p:spTree>
    <p:extLst>
      <p:ext uri="{BB962C8B-B14F-4D97-AF65-F5344CB8AC3E}">
        <p14:creationId xmlns:p14="http://schemas.microsoft.com/office/powerpoint/2010/main" val="3547947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5C3C281-2562-47A5-8DBD-E6BB8A328D0F}" type="datetimeFigureOut">
              <a:rPr lang="en-NZ" smtClean="0"/>
              <a:t>29/08/2018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3B4263E-41E0-4ED7-8BC7-059A9668409D}" type="slidenum">
              <a:rPr lang="en-NZ" smtClean="0"/>
              <a:t>‹#›</a:t>
            </a:fld>
            <a:endParaRPr lang="en-NZ"/>
          </a:p>
        </p:txBody>
      </p:sp>
    </p:spTree>
    <p:extLst>
      <p:ext uri="{BB962C8B-B14F-4D97-AF65-F5344CB8AC3E}">
        <p14:creationId xmlns:p14="http://schemas.microsoft.com/office/powerpoint/2010/main" val="1688841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5C3C281-2562-47A5-8DBD-E6BB8A328D0F}" type="datetimeFigureOut">
              <a:rPr lang="en-NZ" smtClean="0"/>
              <a:t>29/08/2018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3B4263E-41E0-4ED7-8BC7-059A9668409D}" type="slidenum">
              <a:rPr lang="en-NZ" smtClean="0"/>
              <a:t>‹#›</a:t>
            </a:fld>
            <a:endParaRPr lang="en-NZ"/>
          </a:p>
        </p:txBody>
      </p:sp>
    </p:spTree>
    <p:extLst>
      <p:ext uri="{BB962C8B-B14F-4D97-AF65-F5344CB8AC3E}">
        <p14:creationId xmlns:p14="http://schemas.microsoft.com/office/powerpoint/2010/main" val="83219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5C3C281-2562-47A5-8DBD-E6BB8A328D0F}" type="datetimeFigureOut">
              <a:rPr lang="en-NZ" smtClean="0"/>
              <a:t>29/08/2018</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B3B4263E-41E0-4ED7-8BC7-059A9668409D}" type="slidenum">
              <a:rPr lang="en-NZ" smtClean="0"/>
              <a:t>‹#›</a:t>
            </a:fld>
            <a:endParaRPr lang="en-NZ"/>
          </a:p>
        </p:txBody>
      </p:sp>
    </p:spTree>
    <p:extLst>
      <p:ext uri="{BB962C8B-B14F-4D97-AF65-F5344CB8AC3E}">
        <p14:creationId xmlns:p14="http://schemas.microsoft.com/office/powerpoint/2010/main" val="3578621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5C3C281-2562-47A5-8DBD-E6BB8A328D0F}" type="datetimeFigureOut">
              <a:rPr lang="en-NZ" smtClean="0"/>
              <a:t>29/08/2018</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B3B4263E-41E0-4ED7-8BC7-059A9668409D}" type="slidenum">
              <a:rPr lang="en-NZ" smtClean="0"/>
              <a:t>‹#›</a:t>
            </a:fld>
            <a:endParaRPr lang="en-NZ"/>
          </a:p>
        </p:txBody>
      </p:sp>
    </p:spTree>
    <p:extLst>
      <p:ext uri="{BB962C8B-B14F-4D97-AF65-F5344CB8AC3E}">
        <p14:creationId xmlns:p14="http://schemas.microsoft.com/office/powerpoint/2010/main" val="2642445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C3C281-2562-47A5-8DBD-E6BB8A328D0F}" type="datetimeFigureOut">
              <a:rPr lang="en-NZ" smtClean="0"/>
              <a:t>29/08/2018</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B3B4263E-41E0-4ED7-8BC7-059A9668409D}" type="slidenum">
              <a:rPr lang="en-NZ" smtClean="0"/>
              <a:t>‹#›</a:t>
            </a:fld>
            <a:endParaRPr lang="en-NZ"/>
          </a:p>
        </p:txBody>
      </p:sp>
    </p:spTree>
    <p:extLst>
      <p:ext uri="{BB962C8B-B14F-4D97-AF65-F5344CB8AC3E}">
        <p14:creationId xmlns:p14="http://schemas.microsoft.com/office/powerpoint/2010/main" val="3625718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5C3C281-2562-47A5-8DBD-E6BB8A328D0F}" type="datetimeFigureOut">
              <a:rPr lang="en-NZ" smtClean="0"/>
              <a:t>29/08/2018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3B4263E-41E0-4ED7-8BC7-059A9668409D}" type="slidenum">
              <a:rPr lang="en-NZ" smtClean="0"/>
              <a:t>‹#›</a:t>
            </a:fld>
            <a:endParaRPr lang="en-NZ"/>
          </a:p>
        </p:txBody>
      </p:sp>
    </p:spTree>
    <p:extLst>
      <p:ext uri="{BB962C8B-B14F-4D97-AF65-F5344CB8AC3E}">
        <p14:creationId xmlns:p14="http://schemas.microsoft.com/office/powerpoint/2010/main" val="1570425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5C3C281-2562-47A5-8DBD-E6BB8A328D0F}" type="datetimeFigureOut">
              <a:rPr lang="en-NZ" smtClean="0"/>
              <a:t>29/08/2018</a:t>
            </a:fld>
            <a:endParaRPr lang="en-NZ"/>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3B4263E-41E0-4ED7-8BC7-059A9668409D}" type="slidenum">
              <a:rPr lang="en-NZ" smtClean="0"/>
              <a:t>‹#›</a:t>
            </a:fld>
            <a:endParaRPr lang="en-NZ"/>
          </a:p>
        </p:txBody>
      </p:sp>
    </p:spTree>
    <p:extLst>
      <p:ext uri="{BB962C8B-B14F-4D97-AF65-F5344CB8AC3E}">
        <p14:creationId xmlns:p14="http://schemas.microsoft.com/office/powerpoint/2010/main" val="38116095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C5C3C281-2562-47A5-8DBD-E6BB8A328D0F}" type="datetimeFigureOut">
              <a:rPr lang="en-NZ" smtClean="0"/>
              <a:t>29/08/2018</a:t>
            </a:fld>
            <a:endParaRPr lang="en-NZ"/>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B3B4263E-41E0-4ED7-8BC7-059A9668409D}" type="slidenum">
              <a:rPr lang="en-NZ" smtClean="0"/>
              <a:t>‹#›</a:t>
            </a:fld>
            <a:endParaRPr lang="en-NZ"/>
          </a:p>
        </p:txBody>
      </p:sp>
    </p:spTree>
    <p:extLst>
      <p:ext uri="{BB962C8B-B14F-4D97-AF65-F5344CB8AC3E}">
        <p14:creationId xmlns:p14="http://schemas.microsoft.com/office/powerpoint/2010/main" val="71408817"/>
      </p:ext>
    </p:extLst>
  </p:cSld>
  <p:clrMap bg1="dk1" tx1="lt1" bg2="dk2" tx2="lt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 id="2147483890" r:id="rId11"/>
    <p:sldLayoutId id="2147483891" r:id="rId12"/>
    <p:sldLayoutId id="2147483892" r:id="rId13"/>
    <p:sldLayoutId id="2147483893" r:id="rId14"/>
    <p:sldLayoutId id="2147483894" r:id="rId15"/>
    <p:sldLayoutId id="2147483895" r:id="rId16"/>
    <p:sldLayoutId id="2147483896"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382400"/>
            <a:ext cx="9144000" cy="2387600"/>
          </a:xfrm>
        </p:spPr>
        <p:txBody>
          <a:bodyPr>
            <a:normAutofit fontScale="90000"/>
          </a:bodyPr>
          <a:lstStyle/>
          <a:p>
            <a:r>
              <a:rPr lang="en-US" dirty="0" smtClean="0"/>
              <a:t>Indigenous </a:t>
            </a:r>
            <a:r>
              <a:rPr lang="en-US" dirty="0"/>
              <a:t>(Māori) sexual and reproductive rights in New Zealand: Attending to cultural complexity and advocating responsive practice in abortion services</a:t>
            </a:r>
            <a:endParaRPr lang="en-NZ" dirty="0"/>
          </a:p>
        </p:txBody>
      </p:sp>
      <p:sp>
        <p:nvSpPr>
          <p:cNvPr id="3" name="Subtitle 2"/>
          <p:cNvSpPr>
            <a:spLocks noGrp="1"/>
          </p:cNvSpPr>
          <p:nvPr>
            <p:ph type="subTitle" idx="1"/>
          </p:nvPr>
        </p:nvSpPr>
        <p:spPr>
          <a:xfrm>
            <a:off x="1524000" y="3988339"/>
            <a:ext cx="9144000" cy="2256343"/>
          </a:xfrm>
        </p:spPr>
        <p:txBody>
          <a:bodyPr>
            <a:normAutofit fontScale="77500" lnSpcReduction="20000"/>
          </a:bodyPr>
          <a:lstStyle/>
          <a:p>
            <a:r>
              <a:rPr lang="en-NZ" b="1" dirty="0" smtClean="0"/>
              <a:t>National Council of Women conference 2018</a:t>
            </a:r>
            <a:endParaRPr lang="en-NZ" b="1" dirty="0" smtClean="0"/>
          </a:p>
          <a:p>
            <a:r>
              <a:rPr lang="en-NZ" dirty="0" err="1" smtClean="0"/>
              <a:t>Waipuna</a:t>
            </a:r>
            <a:r>
              <a:rPr lang="en-NZ" dirty="0" smtClean="0"/>
              <a:t> Hotel &amp; conference centre, Mount Wellington</a:t>
            </a:r>
            <a:endParaRPr lang="en-NZ" dirty="0" smtClean="0"/>
          </a:p>
          <a:p>
            <a:r>
              <a:rPr lang="en-NZ" dirty="0" smtClean="0"/>
              <a:t>1</a:t>
            </a:r>
            <a:r>
              <a:rPr lang="en-NZ" baseline="30000" dirty="0" smtClean="0"/>
              <a:t>st</a:t>
            </a:r>
            <a:r>
              <a:rPr lang="en-NZ" dirty="0" smtClean="0"/>
              <a:t> September 2018</a:t>
            </a:r>
            <a:endParaRPr lang="en-NZ" dirty="0" smtClean="0"/>
          </a:p>
          <a:p>
            <a:r>
              <a:rPr lang="en-NZ" dirty="0" smtClean="0"/>
              <a:t>Dr Jade Le Grice &amp; </a:t>
            </a:r>
            <a:r>
              <a:rPr lang="en-NZ" dirty="0" err="1" smtClean="0"/>
              <a:t>Ngāhuia</a:t>
            </a:r>
            <a:r>
              <a:rPr lang="en-NZ" dirty="0" smtClean="0"/>
              <a:t> Jacobs</a:t>
            </a:r>
            <a:endParaRPr lang="en-NZ" dirty="0"/>
          </a:p>
          <a:p>
            <a:r>
              <a:rPr lang="en-NZ" altLang="en-US" dirty="0" smtClean="0"/>
              <a:t>School </a:t>
            </a:r>
            <a:r>
              <a:rPr lang="en-NZ" altLang="en-US" dirty="0"/>
              <a:t>of </a:t>
            </a:r>
            <a:r>
              <a:rPr lang="en-NZ" altLang="en-US" dirty="0" smtClean="0"/>
              <a:t>Psychology, The </a:t>
            </a:r>
            <a:r>
              <a:rPr lang="en-NZ" altLang="en-US" dirty="0"/>
              <a:t>University of Auckland, New Zealand</a:t>
            </a:r>
          </a:p>
          <a:p>
            <a:r>
              <a:rPr lang="en-NZ" altLang="en-US" dirty="0"/>
              <a:t>Email j.legrice@Auckland.ac.nz</a:t>
            </a:r>
          </a:p>
          <a:p>
            <a:endParaRPr lang="en-NZ" dirty="0"/>
          </a:p>
        </p:txBody>
      </p:sp>
    </p:spTree>
    <p:extLst>
      <p:ext uri="{BB962C8B-B14F-4D97-AF65-F5344CB8AC3E}">
        <p14:creationId xmlns:p14="http://schemas.microsoft.com/office/powerpoint/2010/main" val="16822389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NZ" dirty="0"/>
              <a:t>1. Protection of new life</a:t>
            </a:r>
            <a:br>
              <a:rPr lang="en-NZ" dirty="0"/>
            </a:br>
            <a:r>
              <a:rPr lang="en-NZ" dirty="0"/>
              <a:t>2. </a:t>
            </a:r>
            <a:r>
              <a:rPr lang="en-NZ" dirty="0" err="1"/>
              <a:t>Whānau</a:t>
            </a:r>
            <a:r>
              <a:rPr lang="en-NZ" dirty="0"/>
              <a:t> investment &amp; support</a:t>
            </a:r>
            <a:br>
              <a:rPr lang="en-NZ" dirty="0"/>
            </a:br>
            <a:r>
              <a:rPr lang="en-NZ" dirty="0">
                <a:solidFill>
                  <a:schemeClr val="accent2">
                    <a:lumMod val="40000"/>
                    <a:lumOff val="60000"/>
                  </a:schemeClr>
                </a:solidFill>
              </a:rPr>
              <a:t>3. Women’s individual choice</a:t>
            </a:r>
          </a:p>
        </p:txBody>
      </p:sp>
      <p:sp>
        <p:nvSpPr>
          <p:cNvPr id="3" name="Content Placeholder 2"/>
          <p:cNvSpPr>
            <a:spLocks noGrp="1"/>
          </p:cNvSpPr>
          <p:nvPr>
            <p:ph idx="1"/>
          </p:nvPr>
        </p:nvSpPr>
        <p:spPr/>
        <p:txBody>
          <a:bodyPr>
            <a:normAutofit fontScale="92500" lnSpcReduction="20000"/>
          </a:bodyPr>
          <a:lstStyle/>
          <a:p>
            <a:r>
              <a:rPr lang="en-US" i="1" dirty="0"/>
              <a:t>I remember the counsellor at the, at the [abortion] clinic . . . She made sure that I </a:t>
            </a:r>
            <a:r>
              <a:rPr lang="en-US" i="1" dirty="0" smtClean="0"/>
              <a:t>was sure </a:t>
            </a:r>
            <a:r>
              <a:rPr lang="en-US" i="1" dirty="0"/>
              <a:t>about it. So that’s when I </a:t>
            </a:r>
            <a:r>
              <a:rPr lang="en-US" i="1" dirty="0" err="1"/>
              <a:t>I</a:t>
            </a:r>
            <a:r>
              <a:rPr lang="en-US" i="1" dirty="0"/>
              <a:t> like really explained to her, you know, that . . . this is </a:t>
            </a:r>
            <a:r>
              <a:rPr lang="en-US" i="1" dirty="0" smtClean="0"/>
              <a:t>the last </a:t>
            </a:r>
            <a:r>
              <a:rPr lang="en-US" i="1" dirty="0"/>
              <a:t>thing that I wanted to happen but that I actually just couldn’t I couldn’t bear </a:t>
            </a:r>
            <a:r>
              <a:rPr lang="en-US" i="1" dirty="0" smtClean="0"/>
              <a:t>another child </a:t>
            </a:r>
            <a:r>
              <a:rPr lang="en-US" i="1" dirty="0"/>
              <a:t>any more like, you know? I just talked to her about my relationship with </a:t>
            </a:r>
            <a:r>
              <a:rPr lang="en-US" i="1" dirty="0" smtClean="0"/>
              <a:t>my partner </a:t>
            </a:r>
            <a:r>
              <a:rPr lang="en-US" i="1" dirty="0"/>
              <a:t>. . . I had to be blunt and let her know that you know we don’t have the </a:t>
            </a:r>
            <a:r>
              <a:rPr lang="en-US" i="1" dirty="0" smtClean="0"/>
              <a:t>best family</a:t>
            </a:r>
            <a:r>
              <a:rPr lang="en-US" i="1" dirty="0"/>
              <a:t>, well we didn’t create the best family environment to have a family in . . . we had </a:t>
            </a:r>
            <a:r>
              <a:rPr lang="en-US" i="1" dirty="0" smtClean="0"/>
              <a:t>a um </a:t>
            </a:r>
            <a:r>
              <a:rPr lang="en-US" i="1" dirty="0"/>
              <a:t>(2.0) a mind game kind of relationship where, emotional abusive relationship kind </a:t>
            </a:r>
            <a:r>
              <a:rPr lang="en-US" i="1" dirty="0" smtClean="0"/>
              <a:t>of thing </a:t>
            </a:r>
            <a:r>
              <a:rPr lang="en-US" i="1" dirty="0"/>
              <a:t>. . . Like it got really bad it escalated and escalated to a point where like (1.0) </a:t>
            </a:r>
            <a:r>
              <a:rPr lang="en-US" i="1" dirty="0" smtClean="0"/>
              <a:t>fists </a:t>
            </a:r>
            <a:r>
              <a:rPr lang="en-US" i="1" dirty="0"/>
              <a:t>were flying and </a:t>
            </a:r>
            <a:r>
              <a:rPr lang="en-US" i="1" dirty="0" err="1"/>
              <a:t>Hıria</a:t>
            </a:r>
            <a:r>
              <a:rPr lang="en-US" i="1" dirty="0"/>
              <a:t> was scared and um (2.0) you know cars were being crashed </a:t>
            </a:r>
            <a:r>
              <a:rPr lang="en-US" i="1" dirty="0" smtClean="0"/>
              <a:t>and shit </a:t>
            </a:r>
            <a:r>
              <a:rPr lang="en-US" i="1" dirty="0"/>
              <a:t>like that. It just got really, really bad. [Extract 5, woman, 20s, urban]</a:t>
            </a:r>
            <a:endParaRPr lang="en-NZ" i="1" dirty="0"/>
          </a:p>
        </p:txBody>
      </p:sp>
    </p:spTree>
    <p:extLst>
      <p:ext uri="{BB962C8B-B14F-4D97-AF65-F5344CB8AC3E}">
        <p14:creationId xmlns:p14="http://schemas.microsoft.com/office/powerpoint/2010/main" val="5084653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1" y="914400"/>
            <a:ext cx="9906000" cy="5333999"/>
          </a:xfrm>
        </p:spPr>
        <p:txBody>
          <a:bodyPr>
            <a:normAutofit/>
          </a:bodyPr>
          <a:lstStyle/>
          <a:p>
            <a:pPr algn="ctr"/>
            <a:r>
              <a:rPr lang="en-NZ" dirty="0" smtClean="0"/>
              <a:t>Māori sexual &amp; reproductive rights: </a:t>
            </a:r>
            <a:br>
              <a:rPr lang="en-NZ" dirty="0" smtClean="0"/>
            </a:br>
            <a:r>
              <a:rPr lang="en-NZ" dirty="0"/>
              <a:t/>
            </a:r>
            <a:br>
              <a:rPr lang="en-NZ" dirty="0"/>
            </a:br>
            <a:r>
              <a:rPr lang="en-NZ" dirty="0" smtClean="0"/>
              <a:t>advocating Culturally responsive practice</a:t>
            </a:r>
            <a:br>
              <a:rPr lang="en-NZ" dirty="0" smtClean="0"/>
            </a:br>
            <a:r>
              <a:rPr lang="en-NZ" dirty="0"/>
              <a:t/>
            </a:r>
            <a:br>
              <a:rPr lang="en-NZ" dirty="0"/>
            </a:br>
            <a:r>
              <a:rPr lang="en-NZ" dirty="0" smtClean="0"/>
              <a:t>Legitimating </a:t>
            </a:r>
            <a:r>
              <a:rPr lang="en-NZ" dirty="0" err="1"/>
              <a:t>Mātauranga</a:t>
            </a:r>
            <a:r>
              <a:rPr lang="en-NZ" dirty="0"/>
              <a:t> Māori (Māori </a:t>
            </a:r>
            <a:r>
              <a:rPr lang="en-NZ" dirty="0" err="1"/>
              <a:t>knowledges</a:t>
            </a:r>
            <a:r>
              <a:rPr lang="en-NZ" dirty="0"/>
              <a:t>) in abortion </a:t>
            </a:r>
            <a:r>
              <a:rPr lang="en-NZ" dirty="0" smtClean="0"/>
              <a:t>services</a:t>
            </a:r>
            <a:br>
              <a:rPr lang="en-NZ" dirty="0" smtClean="0"/>
            </a:br>
            <a:r>
              <a:rPr lang="en-NZ" dirty="0"/>
              <a:t/>
            </a:r>
            <a:br>
              <a:rPr lang="en-NZ" dirty="0"/>
            </a:br>
            <a:r>
              <a:rPr lang="en-NZ" dirty="0" smtClean="0"/>
              <a:t>1. Kai </a:t>
            </a:r>
            <a:r>
              <a:rPr lang="en-NZ" dirty="0" err="1" smtClean="0"/>
              <a:t>atawhai</a:t>
            </a:r>
            <a:r>
              <a:rPr lang="en-NZ" dirty="0" smtClean="0"/>
              <a:t/>
            </a:r>
            <a:br>
              <a:rPr lang="en-NZ" dirty="0" smtClean="0"/>
            </a:br>
            <a:r>
              <a:rPr lang="en-NZ" dirty="0" smtClean="0"/>
              <a:t>2. </a:t>
            </a:r>
            <a:r>
              <a:rPr lang="en-NZ" dirty="0" err="1" smtClean="0"/>
              <a:t>Manaakitanga</a:t>
            </a:r>
            <a:r>
              <a:rPr lang="en-NZ" dirty="0"/>
              <a:t/>
            </a:r>
            <a:br>
              <a:rPr lang="en-NZ" dirty="0"/>
            </a:br>
            <a:endParaRPr lang="en-NZ" dirty="0"/>
          </a:p>
        </p:txBody>
      </p:sp>
    </p:spTree>
    <p:extLst>
      <p:ext uri="{BB962C8B-B14F-4D97-AF65-F5344CB8AC3E}">
        <p14:creationId xmlns:p14="http://schemas.microsoft.com/office/powerpoint/2010/main" val="16386313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Kai </a:t>
            </a:r>
            <a:r>
              <a:rPr lang="en-NZ" dirty="0" err="1" smtClean="0"/>
              <a:t>atawhai</a:t>
            </a:r>
            <a:endParaRPr lang="en-NZ" dirty="0"/>
          </a:p>
        </p:txBody>
      </p:sp>
      <p:sp>
        <p:nvSpPr>
          <p:cNvPr id="3" name="Content Placeholder 2"/>
          <p:cNvSpPr>
            <a:spLocks noGrp="1"/>
          </p:cNvSpPr>
          <p:nvPr>
            <p:ph idx="1"/>
          </p:nvPr>
        </p:nvSpPr>
        <p:spPr/>
        <p:txBody>
          <a:bodyPr>
            <a:normAutofit lnSpcReduction="10000"/>
          </a:bodyPr>
          <a:lstStyle/>
          <a:p>
            <a:r>
              <a:rPr lang="en-US" i="1" dirty="0"/>
              <a:t>I think one of the biggest practice and traditions is about </a:t>
            </a:r>
            <a:r>
              <a:rPr lang="en-US" i="1" dirty="0" smtClean="0"/>
              <a:t>Māori </a:t>
            </a:r>
            <a:r>
              <a:rPr lang="en-US" i="1" dirty="0"/>
              <a:t>women taking </a:t>
            </a:r>
            <a:r>
              <a:rPr lang="en-US" i="1" dirty="0" smtClean="0"/>
              <a:t>the whenua (abortive tissue) </a:t>
            </a:r>
            <a:r>
              <a:rPr lang="en-US" i="1" dirty="0"/>
              <a:t>home and I think that’s a huge thing . . .Um you know </a:t>
            </a:r>
            <a:r>
              <a:rPr lang="en-US" i="1" dirty="0" smtClean="0"/>
              <a:t>abortion’s still </a:t>
            </a:r>
            <a:r>
              <a:rPr lang="en-US" i="1" dirty="0"/>
              <a:t>a very secretive um issue, you know? Some </a:t>
            </a:r>
            <a:r>
              <a:rPr lang="en-US" i="1" dirty="0" err="1" smtClean="0"/>
              <a:t>whānau</a:t>
            </a:r>
            <a:r>
              <a:rPr lang="en-US" i="1" dirty="0" smtClean="0"/>
              <a:t> </a:t>
            </a:r>
            <a:r>
              <a:rPr lang="en-US" i="1" dirty="0"/>
              <a:t>. . . you know, ‘I haven’t told </a:t>
            </a:r>
            <a:r>
              <a:rPr lang="en-US" i="1" dirty="0" smtClean="0"/>
              <a:t>my mother </a:t>
            </a:r>
            <a:r>
              <a:rPr lang="en-US" i="1" dirty="0"/>
              <a:t>yet’ you know but . . . ‘I’ll be taking it home because my mother will be burying it</a:t>
            </a:r>
            <a:r>
              <a:rPr lang="en-US" i="1" dirty="0" smtClean="0"/>
              <a:t>’. So </a:t>
            </a:r>
            <a:r>
              <a:rPr lang="en-US" i="1" dirty="0"/>
              <a:t>. . . the parents may not agree with um, you know, the actual abortion but there’s </a:t>
            </a:r>
            <a:r>
              <a:rPr lang="en-US" i="1" dirty="0" smtClean="0"/>
              <a:t>still some </a:t>
            </a:r>
            <a:r>
              <a:rPr lang="en-US" i="1" dirty="0"/>
              <a:t>of that traditional . . . [practice of] whenua </a:t>
            </a:r>
            <a:r>
              <a:rPr lang="en-US" i="1" dirty="0" smtClean="0"/>
              <a:t>(abortive tissue) </a:t>
            </a:r>
            <a:r>
              <a:rPr lang="en-US" i="1" dirty="0"/>
              <a:t>to </a:t>
            </a:r>
            <a:r>
              <a:rPr lang="en-US" i="1" dirty="0" smtClean="0"/>
              <a:t>whenua (</a:t>
            </a:r>
            <a:r>
              <a:rPr lang="en-US" i="1" dirty="0"/>
              <a:t>land). [Extract 9, clinician, 50s, urban]</a:t>
            </a:r>
            <a:endParaRPr lang="en-NZ" i="1" dirty="0"/>
          </a:p>
        </p:txBody>
      </p:sp>
    </p:spTree>
    <p:extLst>
      <p:ext uri="{BB962C8B-B14F-4D97-AF65-F5344CB8AC3E}">
        <p14:creationId xmlns:p14="http://schemas.microsoft.com/office/powerpoint/2010/main" val="25985586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0"/>
            <a:ext cx="9905998" cy="1478570"/>
          </a:xfrm>
        </p:spPr>
        <p:txBody>
          <a:bodyPr/>
          <a:lstStyle/>
          <a:p>
            <a:pPr algn="ctr"/>
            <a:r>
              <a:rPr lang="en-NZ" dirty="0" smtClean="0"/>
              <a:t>Kai </a:t>
            </a:r>
            <a:r>
              <a:rPr lang="en-NZ" dirty="0" err="1" smtClean="0"/>
              <a:t>atawhai</a:t>
            </a:r>
            <a:endParaRPr lang="en-NZ" dirty="0"/>
          </a:p>
        </p:txBody>
      </p:sp>
      <p:sp>
        <p:nvSpPr>
          <p:cNvPr id="3" name="Content Placeholder 2"/>
          <p:cNvSpPr>
            <a:spLocks noGrp="1"/>
          </p:cNvSpPr>
          <p:nvPr>
            <p:ph idx="1"/>
          </p:nvPr>
        </p:nvSpPr>
        <p:spPr>
          <a:xfrm>
            <a:off x="1141412" y="1136468"/>
            <a:ext cx="9905999" cy="5447211"/>
          </a:xfrm>
        </p:spPr>
        <p:txBody>
          <a:bodyPr>
            <a:normAutofit/>
          </a:bodyPr>
          <a:lstStyle/>
          <a:p>
            <a:r>
              <a:rPr lang="en-AU" i="1" dirty="0"/>
              <a:t>Written by Jade Le Grice </a:t>
            </a:r>
            <a:r>
              <a:rPr lang="en-AU" i="1" dirty="0" smtClean="0">
                <a:solidFill>
                  <a:schemeClr val="accent2">
                    <a:lumMod val="40000"/>
                    <a:lumOff val="60000"/>
                  </a:schemeClr>
                </a:solidFill>
              </a:rPr>
              <a:t>&amp; </a:t>
            </a:r>
            <a:r>
              <a:rPr lang="en-AU" i="1" dirty="0" err="1" smtClean="0">
                <a:solidFill>
                  <a:schemeClr val="accent2">
                    <a:lumMod val="40000"/>
                    <a:lumOff val="60000"/>
                  </a:schemeClr>
                </a:solidFill>
              </a:rPr>
              <a:t>Takawai</a:t>
            </a:r>
            <a:r>
              <a:rPr lang="en-AU" i="1" dirty="0" smtClean="0">
                <a:solidFill>
                  <a:schemeClr val="accent2">
                    <a:lumMod val="40000"/>
                    <a:lumOff val="60000"/>
                  </a:schemeClr>
                </a:solidFill>
              </a:rPr>
              <a:t> Jacobs </a:t>
            </a:r>
            <a:r>
              <a:rPr lang="en-AU" i="1" dirty="0" smtClean="0"/>
              <a:t>for </a:t>
            </a:r>
            <a:r>
              <a:rPr lang="en-AU" i="1" dirty="0"/>
              <a:t>the Abortion Supervisory Committee Guidelines for Practice (in development)</a:t>
            </a:r>
          </a:p>
          <a:p>
            <a:endParaRPr lang="en-AU" dirty="0" smtClean="0"/>
          </a:p>
          <a:p>
            <a:r>
              <a:rPr lang="en-AU" dirty="0" smtClean="0"/>
              <a:t>The </a:t>
            </a:r>
            <a:r>
              <a:rPr lang="en-AU" dirty="0"/>
              <a:t>practice of whenua </a:t>
            </a:r>
            <a:r>
              <a:rPr lang="en-AU" dirty="0" err="1"/>
              <a:t>ki</a:t>
            </a:r>
            <a:r>
              <a:rPr lang="en-AU" dirty="0"/>
              <a:t> </a:t>
            </a:r>
            <a:r>
              <a:rPr lang="en-AU" dirty="0" err="1"/>
              <a:t>te</a:t>
            </a:r>
            <a:r>
              <a:rPr lang="en-AU" dirty="0"/>
              <a:t> whenua (returning pregnancy tissue/placenta to ancestral lands) is significant to reproductive health. </a:t>
            </a:r>
            <a:endParaRPr lang="en-AU" dirty="0" smtClean="0"/>
          </a:p>
          <a:p>
            <a:r>
              <a:rPr lang="en-AU" dirty="0" smtClean="0"/>
              <a:t>This </a:t>
            </a:r>
            <a:r>
              <a:rPr lang="en-AU" dirty="0"/>
              <a:t>practice nurtures connections between atua, </a:t>
            </a:r>
            <a:r>
              <a:rPr lang="en-AU" dirty="0" err="1"/>
              <a:t>tangata</a:t>
            </a:r>
            <a:r>
              <a:rPr lang="en-AU" dirty="0"/>
              <a:t> and whenua, providing kai </a:t>
            </a:r>
            <a:r>
              <a:rPr lang="en-AU" dirty="0" err="1"/>
              <a:t>atawhai</a:t>
            </a:r>
            <a:r>
              <a:rPr lang="en-AU" dirty="0"/>
              <a:t> (sheltering and protection) in these domains. </a:t>
            </a:r>
            <a:endParaRPr lang="en-AU" dirty="0" smtClean="0"/>
          </a:p>
          <a:p>
            <a:r>
              <a:rPr lang="en-AU" dirty="0" smtClean="0"/>
              <a:t>Kai </a:t>
            </a:r>
            <a:r>
              <a:rPr lang="en-AU" dirty="0" err="1"/>
              <a:t>atawhai</a:t>
            </a:r>
            <a:r>
              <a:rPr lang="en-AU" dirty="0"/>
              <a:t> can occur through respect and acknowledgement of the developing tissue, as part of the woman, when this is returned to whenua (land) significant to the lives of ancestors and future descendants. </a:t>
            </a:r>
            <a:endParaRPr lang="en-NZ" dirty="0"/>
          </a:p>
          <a:p>
            <a:endParaRPr lang="en-NZ" dirty="0"/>
          </a:p>
        </p:txBody>
      </p:sp>
    </p:spTree>
    <p:extLst>
      <p:ext uri="{BB962C8B-B14F-4D97-AF65-F5344CB8AC3E}">
        <p14:creationId xmlns:p14="http://schemas.microsoft.com/office/powerpoint/2010/main" val="10455881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0"/>
            <a:ext cx="9905998" cy="1478570"/>
          </a:xfrm>
        </p:spPr>
        <p:txBody>
          <a:bodyPr/>
          <a:lstStyle/>
          <a:p>
            <a:pPr algn="ctr"/>
            <a:r>
              <a:rPr lang="en-NZ" dirty="0" err="1" smtClean="0"/>
              <a:t>Manaakitanga</a:t>
            </a:r>
            <a:endParaRPr lang="en-NZ" dirty="0"/>
          </a:p>
        </p:txBody>
      </p:sp>
      <p:sp>
        <p:nvSpPr>
          <p:cNvPr id="3" name="Content Placeholder 2"/>
          <p:cNvSpPr>
            <a:spLocks noGrp="1"/>
          </p:cNvSpPr>
          <p:nvPr>
            <p:ph idx="1"/>
          </p:nvPr>
        </p:nvSpPr>
        <p:spPr>
          <a:xfrm>
            <a:off x="1141412" y="1175657"/>
            <a:ext cx="9905999" cy="5068389"/>
          </a:xfrm>
        </p:spPr>
        <p:txBody>
          <a:bodyPr>
            <a:normAutofit/>
          </a:bodyPr>
          <a:lstStyle/>
          <a:p>
            <a:r>
              <a:rPr lang="en-AU" i="1" dirty="0" smtClean="0"/>
              <a:t>Written by Jade Le Grice for the Abortion Supervisory Committee Guidelines for Practice (in development)</a:t>
            </a:r>
          </a:p>
          <a:p>
            <a:endParaRPr lang="en-AU" i="1" dirty="0" smtClean="0"/>
          </a:p>
          <a:p>
            <a:r>
              <a:rPr lang="en-AU" dirty="0" smtClean="0"/>
              <a:t>Abortion </a:t>
            </a:r>
            <a:r>
              <a:rPr lang="en-AU" dirty="0"/>
              <a:t>Services have a responsibility to </a:t>
            </a:r>
            <a:r>
              <a:rPr lang="en-AU" dirty="0" err="1"/>
              <a:t>manaaki</a:t>
            </a:r>
            <a:r>
              <a:rPr lang="en-AU" dirty="0"/>
              <a:t> (show respect for, support, care, protect) those who decide to engage with them. </a:t>
            </a:r>
            <a:endParaRPr lang="en-AU" dirty="0" smtClean="0"/>
          </a:p>
          <a:p>
            <a:r>
              <a:rPr lang="en-AU" dirty="0" smtClean="0"/>
              <a:t>Good </a:t>
            </a:r>
            <a:r>
              <a:rPr lang="en-AU" dirty="0"/>
              <a:t>provision of </a:t>
            </a:r>
            <a:r>
              <a:rPr lang="en-AU" dirty="0" err="1"/>
              <a:t>manaakitanga</a:t>
            </a:r>
            <a:r>
              <a:rPr lang="en-AU" dirty="0"/>
              <a:t> (the process of showing generosity, support and care for others) works to enhance a person/people’s mana (inherent dignity), retains the safety and health of their interconnected mauri (life force), and mobilises their </a:t>
            </a:r>
            <a:r>
              <a:rPr lang="en-AU" dirty="0" err="1"/>
              <a:t>tino</a:t>
            </a:r>
            <a:r>
              <a:rPr lang="en-AU" dirty="0"/>
              <a:t> </a:t>
            </a:r>
            <a:r>
              <a:rPr lang="en-AU" dirty="0" err="1"/>
              <a:t>rangatiratanga</a:t>
            </a:r>
            <a:r>
              <a:rPr lang="en-AU" dirty="0"/>
              <a:t> (ability to make their own informed choices). </a:t>
            </a:r>
            <a:endParaRPr lang="en-AU" dirty="0" smtClean="0"/>
          </a:p>
        </p:txBody>
      </p:sp>
    </p:spTree>
    <p:extLst>
      <p:ext uri="{BB962C8B-B14F-4D97-AF65-F5344CB8AC3E}">
        <p14:creationId xmlns:p14="http://schemas.microsoft.com/office/powerpoint/2010/main" val="13896900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0"/>
            <a:ext cx="9905998" cy="1478570"/>
          </a:xfrm>
        </p:spPr>
        <p:txBody>
          <a:bodyPr/>
          <a:lstStyle/>
          <a:p>
            <a:pPr algn="ctr"/>
            <a:r>
              <a:rPr lang="en-NZ" dirty="0" err="1" smtClean="0"/>
              <a:t>Manaakitanga</a:t>
            </a:r>
            <a:r>
              <a:rPr lang="en-NZ" dirty="0" smtClean="0"/>
              <a:t> &amp; wellbeing/health</a:t>
            </a:r>
            <a:endParaRPr lang="en-NZ" dirty="0"/>
          </a:p>
        </p:txBody>
      </p:sp>
      <p:sp>
        <p:nvSpPr>
          <p:cNvPr id="3" name="Content Placeholder 2"/>
          <p:cNvSpPr>
            <a:spLocks noGrp="1"/>
          </p:cNvSpPr>
          <p:nvPr>
            <p:ph idx="1"/>
          </p:nvPr>
        </p:nvSpPr>
        <p:spPr>
          <a:xfrm>
            <a:off x="1141412" y="1149531"/>
            <a:ext cx="9905999" cy="5355772"/>
          </a:xfrm>
        </p:spPr>
        <p:txBody>
          <a:bodyPr>
            <a:noAutofit/>
          </a:bodyPr>
          <a:lstStyle/>
          <a:p>
            <a:r>
              <a:rPr lang="en-AU" sz="2200" i="1" dirty="0"/>
              <a:t>Written by Jade Le Grice for the Abortion Supervisory Committee Guidelines for Practice (in development)</a:t>
            </a:r>
          </a:p>
          <a:p>
            <a:endParaRPr lang="en-AU" sz="2200" b="1" i="1" dirty="0" smtClean="0"/>
          </a:p>
          <a:p>
            <a:r>
              <a:rPr lang="en-AU" sz="2200" b="1" i="1" dirty="0" err="1" smtClean="0"/>
              <a:t>Hinengaro</a:t>
            </a:r>
            <a:r>
              <a:rPr lang="en-AU" sz="2200" b="1" i="1" dirty="0" smtClean="0"/>
              <a:t> </a:t>
            </a:r>
            <a:r>
              <a:rPr lang="en-AU" sz="2200" b="1" i="1" dirty="0"/>
              <a:t>- mental wellbeing</a:t>
            </a:r>
            <a:r>
              <a:rPr lang="en-AU" sz="2200" dirty="0"/>
              <a:t> – the degree to which space has been made available to the person to feel safe to open up, how she makes sense of these experiences, how this may be mediated by the cultural and social environment, norms, assumptions, routine practices (</a:t>
            </a:r>
            <a:r>
              <a:rPr lang="en-AU" sz="2200" dirty="0" err="1"/>
              <a:t>eg</a:t>
            </a:r>
            <a:r>
              <a:rPr lang="en-AU" sz="2200" dirty="0"/>
              <a:t>. foyer décor, conversations, physical procedures, visible ultrasound</a:t>
            </a:r>
            <a:r>
              <a:rPr lang="en-AU" sz="2200" dirty="0" smtClean="0"/>
              <a:t>).</a:t>
            </a:r>
          </a:p>
          <a:p>
            <a:r>
              <a:rPr lang="en-AU" sz="2200" b="1" i="1" dirty="0" smtClean="0"/>
              <a:t>Tinana - physical wellbeing</a:t>
            </a:r>
            <a:r>
              <a:rPr lang="en-AU" sz="2200" b="1" dirty="0" smtClean="0"/>
              <a:t> </a:t>
            </a:r>
            <a:r>
              <a:rPr lang="en-AU" sz="2200" dirty="0" smtClean="0"/>
              <a:t>– the degree to which the person’s behaviour and non-verbal communication has been attended to, to ascertain what they need, how comfortable she feels voicing disquiet or unease, interprets bodily sensations, elicits support, is taken seriously and offered adequate support (e.g. engagement and due regard for safety in physical procedures, pain relief or contraceptive options).</a:t>
            </a:r>
            <a:endParaRPr lang="en-NZ" sz="2200" dirty="0"/>
          </a:p>
        </p:txBody>
      </p:sp>
    </p:spTree>
    <p:extLst>
      <p:ext uri="{BB962C8B-B14F-4D97-AF65-F5344CB8AC3E}">
        <p14:creationId xmlns:p14="http://schemas.microsoft.com/office/powerpoint/2010/main" val="9534829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0"/>
            <a:ext cx="9905998" cy="1478570"/>
          </a:xfrm>
        </p:spPr>
        <p:txBody>
          <a:bodyPr/>
          <a:lstStyle/>
          <a:p>
            <a:pPr algn="ctr"/>
            <a:r>
              <a:rPr lang="en-NZ" dirty="0" err="1"/>
              <a:t>Manaakitanga</a:t>
            </a:r>
            <a:r>
              <a:rPr lang="en-NZ" dirty="0"/>
              <a:t> &amp; wellbeing/health</a:t>
            </a:r>
          </a:p>
        </p:txBody>
      </p:sp>
      <p:sp>
        <p:nvSpPr>
          <p:cNvPr id="3" name="Content Placeholder 2"/>
          <p:cNvSpPr>
            <a:spLocks noGrp="1"/>
          </p:cNvSpPr>
          <p:nvPr>
            <p:ph idx="1"/>
          </p:nvPr>
        </p:nvSpPr>
        <p:spPr>
          <a:xfrm>
            <a:off x="1141412" y="1306286"/>
            <a:ext cx="9905999" cy="5081451"/>
          </a:xfrm>
        </p:spPr>
        <p:txBody>
          <a:bodyPr>
            <a:normAutofit fontScale="92500" lnSpcReduction="20000"/>
          </a:bodyPr>
          <a:lstStyle/>
          <a:p>
            <a:r>
              <a:rPr lang="en-AU" i="1" dirty="0"/>
              <a:t>Written by Jade Le Grice for the Abortion Supervisory Committee Guidelines for Practice (in development</a:t>
            </a:r>
            <a:r>
              <a:rPr lang="en-AU" i="1" dirty="0" smtClean="0"/>
              <a:t>)</a:t>
            </a:r>
          </a:p>
          <a:p>
            <a:endParaRPr lang="en-AU" i="1" dirty="0"/>
          </a:p>
          <a:p>
            <a:r>
              <a:rPr lang="en-AU" b="1" dirty="0"/>
              <a:t>Wairua</a:t>
            </a:r>
            <a:r>
              <a:rPr lang="en-AU" b="1" i="1" dirty="0"/>
              <a:t> - spiritual domains of wellbeing</a:t>
            </a:r>
            <a:r>
              <a:rPr lang="en-AU" dirty="0"/>
              <a:t> – the degree to which respect is maintained for her spiritual process, how she makes meaning of this through her senses, and is provided with time, space, and access to practices that ease her </a:t>
            </a:r>
            <a:r>
              <a:rPr lang="en-AU" dirty="0" err="1"/>
              <a:t>wairua</a:t>
            </a:r>
            <a:r>
              <a:rPr lang="en-AU" dirty="0"/>
              <a:t> (</a:t>
            </a:r>
            <a:r>
              <a:rPr lang="en-AU" dirty="0" err="1"/>
              <a:t>e.g</a:t>
            </a:r>
            <a:r>
              <a:rPr lang="en-AU" dirty="0"/>
              <a:t> spiritual, aspirational, &amp; religious needs</a:t>
            </a:r>
            <a:r>
              <a:rPr lang="en-AU" dirty="0" smtClean="0"/>
              <a:t>).</a:t>
            </a:r>
            <a:endParaRPr lang="en-NZ" dirty="0"/>
          </a:p>
          <a:p>
            <a:r>
              <a:rPr lang="en-AU" b="1" dirty="0" err="1" smtClean="0"/>
              <a:t>Whānau</a:t>
            </a:r>
            <a:r>
              <a:rPr lang="en-AU" b="1" i="1" dirty="0" smtClean="0"/>
              <a:t> – family and community aspects of wellbeing</a:t>
            </a:r>
            <a:r>
              <a:rPr lang="en-AU" i="1" dirty="0" smtClean="0"/>
              <a:t> </a:t>
            </a:r>
            <a:r>
              <a:rPr lang="en-AU" dirty="0" smtClean="0"/>
              <a:t>– the degree to which potential </a:t>
            </a:r>
            <a:r>
              <a:rPr lang="en-AU" dirty="0" err="1" smtClean="0"/>
              <a:t>whānau</a:t>
            </a:r>
            <a:r>
              <a:rPr lang="en-AU" dirty="0" smtClean="0"/>
              <a:t> challenges are understood, clarity in her decision regarding </a:t>
            </a:r>
            <a:r>
              <a:rPr lang="en-AU" dirty="0" err="1" smtClean="0"/>
              <a:t>whānau</a:t>
            </a:r>
            <a:r>
              <a:rPr lang="en-AU" dirty="0" smtClean="0"/>
              <a:t> involvement, spaces to cater for supportive </a:t>
            </a:r>
            <a:r>
              <a:rPr lang="en-AU" dirty="0" err="1" smtClean="0"/>
              <a:t>whānau</a:t>
            </a:r>
            <a:r>
              <a:rPr lang="en-AU" dirty="0" smtClean="0"/>
              <a:t>, an opportunity to reflect upon broaching conversation with </a:t>
            </a:r>
            <a:r>
              <a:rPr lang="en-AU" dirty="0" err="1" smtClean="0"/>
              <a:t>whānau</a:t>
            </a:r>
            <a:r>
              <a:rPr lang="en-AU" dirty="0" smtClean="0"/>
              <a:t> afterwards, and if appropriate, reflections on future </a:t>
            </a:r>
            <a:r>
              <a:rPr lang="en-AU" dirty="0" err="1" smtClean="0"/>
              <a:t>whānau</a:t>
            </a:r>
            <a:r>
              <a:rPr lang="en-AU" dirty="0" smtClean="0"/>
              <a:t> aspirations (</a:t>
            </a:r>
            <a:r>
              <a:rPr lang="en-AU" dirty="0" err="1" smtClean="0"/>
              <a:t>eg</a:t>
            </a:r>
            <a:r>
              <a:rPr lang="en-AU" dirty="0" smtClean="0"/>
              <a:t>. pre &amp; post-abortion conversations &amp; comfortable spaces for </a:t>
            </a:r>
            <a:r>
              <a:rPr lang="en-AU" dirty="0" err="1" smtClean="0"/>
              <a:t>whānau</a:t>
            </a:r>
            <a:r>
              <a:rPr lang="en-AU" dirty="0" smtClean="0"/>
              <a:t> support).</a:t>
            </a:r>
            <a:endParaRPr lang="en-NZ" dirty="0" smtClean="0"/>
          </a:p>
          <a:p>
            <a:endParaRPr lang="en-AU" i="1" dirty="0" smtClean="0"/>
          </a:p>
          <a:p>
            <a:endParaRPr lang="en-AU" i="1" dirty="0"/>
          </a:p>
          <a:p>
            <a:endParaRPr lang="en-NZ" dirty="0"/>
          </a:p>
        </p:txBody>
      </p:sp>
    </p:spTree>
    <p:extLst>
      <p:ext uri="{BB962C8B-B14F-4D97-AF65-F5344CB8AC3E}">
        <p14:creationId xmlns:p14="http://schemas.microsoft.com/office/powerpoint/2010/main" val="36163994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0"/>
            <a:ext cx="9905998" cy="1478570"/>
          </a:xfrm>
        </p:spPr>
        <p:txBody>
          <a:bodyPr>
            <a:normAutofit/>
          </a:bodyPr>
          <a:lstStyle/>
          <a:p>
            <a:pPr algn="ctr"/>
            <a:r>
              <a:rPr lang="en-NZ" dirty="0" smtClean="0"/>
              <a:t>Redressing the silencing of </a:t>
            </a:r>
            <a:r>
              <a:rPr lang="en-NZ" dirty="0" err="1" smtClean="0"/>
              <a:t>Mātauranga</a:t>
            </a:r>
            <a:r>
              <a:rPr lang="en-NZ" dirty="0" smtClean="0"/>
              <a:t> Māori in abortion services</a:t>
            </a:r>
            <a:endParaRPr lang="en-NZ" dirty="0"/>
          </a:p>
        </p:txBody>
      </p:sp>
      <p:sp>
        <p:nvSpPr>
          <p:cNvPr id="3" name="Content Placeholder 2"/>
          <p:cNvSpPr>
            <a:spLocks noGrp="1"/>
          </p:cNvSpPr>
          <p:nvPr>
            <p:ph idx="1"/>
          </p:nvPr>
        </p:nvSpPr>
        <p:spPr>
          <a:xfrm>
            <a:off x="1141412" y="1478570"/>
            <a:ext cx="9905999" cy="4830789"/>
          </a:xfrm>
        </p:spPr>
        <p:txBody>
          <a:bodyPr>
            <a:normAutofit fontScale="70000" lnSpcReduction="20000"/>
          </a:bodyPr>
          <a:lstStyle/>
          <a:p>
            <a:r>
              <a:rPr lang="en-NZ" sz="2600" dirty="0" smtClean="0"/>
              <a:t>The deliberate loss of conception is not anathema to Māori </a:t>
            </a:r>
            <a:r>
              <a:rPr lang="en-NZ" sz="2600" dirty="0" err="1" smtClean="0"/>
              <a:t>knowledges</a:t>
            </a:r>
            <a:r>
              <a:rPr lang="en-NZ" sz="2600" dirty="0" smtClean="0"/>
              <a:t>, ways of being and patterns of practice</a:t>
            </a:r>
          </a:p>
          <a:p>
            <a:r>
              <a:rPr lang="en-NZ" sz="2600" dirty="0" smtClean="0"/>
              <a:t>Māori are diverse in their understanding and engagement with </a:t>
            </a:r>
            <a:r>
              <a:rPr lang="en-NZ" sz="2600" dirty="0" err="1" smtClean="0"/>
              <a:t>mātauranga</a:t>
            </a:r>
            <a:r>
              <a:rPr lang="en-NZ" sz="2600" dirty="0" smtClean="0"/>
              <a:t> Māori, with implications for their perspectives on abortion</a:t>
            </a:r>
          </a:p>
          <a:p>
            <a:pPr lvl="1"/>
            <a:r>
              <a:rPr lang="en-NZ" sz="2600" dirty="0"/>
              <a:t>Christian influences, focus on protecting the new life (although often framed as personal choice</a:t>
            </a:r>
            <a:r>
              <a:rPr lang="en-NZ" sz="2600" dirty="0" smtClean="0"/>
              <a:t>)</a:t>
            </a:r>
          </a:p>
          <a:p>
            <a:pPr lvl="1"/>
            <a:r>
              <a:rPr lang="en-NZ" sz="2600" dirty="0"/>
              <a:t>Mana </a:t>
            </a:r>
            <a:r>
              <a:rPr lang="en-NZ" sz="2600" dirty="0" err="1"/>
              <a:t>Wāhine</a:t>
            </a:r>
            <a:r>
              <a:rPr lang="en-NZ" sz="2600" dirty="0"/>
              <a:t>, women‘s self determination in the context of her unique circumstances, hopes, dreams and aspirations</a:t>
            </a:r>
          </a:p>
          <a:p>
            <a:pPr lvl="1"/>
            <a:r>
              <a:rPr lang="en-NZ" sz="2600" dirty="0" smtClean="0"/>
              <a:t>Focus </a:t>
            </a:r>
            <a:r>
              <a:rPr lang="en-NZ" sz="2600" dirty="0"/>
              <a:t>and </a:t>
            </a:r>
            <a:r>
              <a:rPr lang="en-NZ" sz="2600" dirty="0" smtClean="0"/>
              <a:t>prioritisation </a:t>
            </a:r>
            <a:r>
              <a:rPr lang="en-NZ" sz="2600" dirty="0"/>
              <a:t>of whānau, and care for one another (</a:t>
            </a:r>
            <a:r>
              <a:rPr lang="en-NZ" sz="2600" dirty="0" err="1"/>
              <a:t>whangai</a:t>
            </a:r>
            <a:r>
              <a:rPr lang="en-NZ" sz="2600" dirty="0"/>
              <a:t>, and/or support for the individual woman)</a:t>
            </a:r>
          </a:p>
          <a:p>
            <a:r>
              <a:rPr lang="en-NZ" sz="2600" dirty="0" smtClean="0"/>
              <a:t>The </a:t>
            </a:r>
            <a:r>
              <a:rPr lang="en-NZ" sz="2600" dirty="0"/>
              <a:t>provision of culturally resonant care, and the incorporation of </a:t>
            </a:r>
            <a:r>
              <a:rPr lang="en-NZ" sz="2600" dirty="0" err="1"/>
              <a:t>mātauranga</a:t>
            </a:r>
            <a:r>
              <a:rPr lang="en-NZ" sz="2600" dirty="0"/>
              <a:t> Māori in health services, is a right promised to us in Te </a:t>
            </a:r>
            <a:r>
              <a:rPr lang="en-NZ" sz="2600" dirty="0" err="1"/>
              <a:t>Tiriti</a:t>
            </a:r>
            <a:r>
              <a:rPr lang="en-NZ" sz="2600" dirty="0"/>
              <a:t> o </a:t>
            </a:r>
            <a:r>
              <a:rPr lang="en-NZ" sz="2600" dirty="0" smtClean="0"/>
              <a:t>Waitangi</a:t>
            </a:r>
          </a:p>
          <a:p>
            <a:pPr lvl="1"/>
            <a:r>
              <a:rPr lang="en-NZ" sz="2600" dirty="0" smtClean="0"/>
              <a:t>Scope for Kai </a:t>
            </a:r>
            <a:r>
              <a:rPr lang="en-NZ" sz="2600" dirty="0" err="1" smtClean="0"/>
              <a:t>atawhai</a:t>
            </a:r>
            <a:endParaRPr lang="en-NZ" sz="2600" dirty="0" smtClean="0"/>
          </a:p>
          <a:p>
            <a:pPr lvl="1"/>
            <a:r>
              <a:rPr lang="en-NZ" sz="2600" dirty="0" smtClean="0"/>
              <a:t>Importance of </a:t>
            </a:r>
            <a:r>
              <a:rPr lang="en-NZ" sz="2600" dirty="0" err="1" smtClean="0"/>
              <a:t>manaakitanga</a:t>
            </a:r>
            <a:endParaRPr lang="en-NZ" sz="2600" dirty="0"/>
          </a:p>
        </p:txBody>
      </p:sp>
    </p:spTree>
    <p:extLst>
      <p:ext uri="{BB962C8B-B14F-4D97-AF65-F5344CB8AC3E}">
        <p14:creationId xmlns:p14="http://schemas.microsoft.com/office/powerpoint/2010/main" val="14656421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a:t>Māori sexual and reproductive </a:t>
            </a:r>
            <a:r>
              <a:rPr lang="en-NZ" dirty="0" smtClean="0"/>
              <a:t>rights:</a:t>
            </a:r>
            <a:br>
              <a:rPr lang="en-NZ" dirty="0" smtClean="0"/>
            </a:br>
            <a:r>
              <a:rPr lang="en-NZ" dirty="0"/>
              <a:t/>
            </a:r>
            <a:br>
              <a:rPr lang="en-NZ" dirty="0"/>
            </a:br>
            <a:r>
              <a:rPr lang="en-NZ" dirty="0" smtClean="0"/>
              <a:t>Integrating Research &amp; Practice</a:t>
            </a:r>
            <a:endParaRPr lang="en-NZ" dirty="0"/>
          </a:p>
        </p:txBody>
      </p:sp>
      <p:sp>
        <p:nvSpPr>
          <p:cNvPr id="3" name="Text Placeholder 2"/>
          <p:cNvSpPr>
            <a:spLocks noGrp="1"/>
          </p:cNvSpPr>
          <p:nvPr>
            <p:ph type="body" idx="1"/>
          </p:nvPr>
        </p:nvSpPr>
        <p:spPr/>
        <p:txBody>
          <a:bodyPr/>
          <a:lstStyle/>
          <a:p>
            <a:endParaRPr lang="en-NZ"/>
          </a:p>
        </p:txBody>
      </p:sp>
    </p:spTree>
    <p:extLst>
      <p:ext uri="{BB962C8B-B14F-4D97-AF65-F5344CB8AC3E}">
        <p14:creationId xmlns:p14="http://schemas.microsoft.com/office/powerpoint/2010/main" val="15958153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Thank you</a:t>
            </a:r>
            <a:endParaRPr lang="en-NZ" dirty="0"/>
          </a:p>
        </p:txBody>
      </p:sp>
      <p:sp>
        <p:nvSpPr>
          <p:cNvPr id="3" name="Text Placeholder 2"/>
          <p:cNvSpPr>
            <a:spLocks noGrp="1"/>
          </p:cNvSpPr>
          <p:nvPr>
            <p:ph type="body" idx="1"/>
          </p:nvPr>
        </p:nvSpPr>
        <p:spPr/>
        <p:txBody>
          <a:bodyPr/>
          <a:lstStyle/>
          <a:p>
            <a:endParaRPr lang="en-NZ"/>
          </a:p>
        </p:txBody>
      </p:sp>
    </p:spTree>
    <p:extLst>
      <p:ext uri="{BB962C8B-B14F-4D97-AF65-F5344CB8AC3E}">
        <p14:creationId xmlns:p14="http://schemas.microsoft.com/office/powerpoint/2010/main" val="40281850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1863183" y="2257657"/>
            <a:ext cx="8770938" cy="1616075"/>
          </a:xfrm>
        </p:spPr>
        <p:txBody>
          <a:bodyPr/>
          <a:lstStyle/>
          <a:p>
            <a:pPr algn="ctr"/>
            <a:r>
              <a:rPr lang="en-NZ" altLang="en-US" dirty="0" smtClean="0"/>
              <a:t>Thank you to </a:t>
            </a:r>
            <a:br>
              <a:rPr lang="en-NZ" altLang="en-US" dirty="0" smtClean="0"/>
            </a:br>
            <a:r>
              <a:rPr lang="en-NZ" altLang="en-US" dirty="0" smtClean="0"/>
              <a:t>Auckland Medical Aid Trust</a:t>
            </a:r>
          </a:p>
        </p:txBody>
      </p:sp>
    </p:spTree>
    <p:extLst>
      <p:ext uri="{BB962C8B-B14F-4D97-AF65-F5344CB8AC3E}">
        <p14:creationId xmlns:p14="http://schemas.microsoft.com/office/powerpoint/2010/main" val="33243248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0"/>
            <a:ext cx="9905998" cy="1478570"/>
          </a:xfrm>
        </p:spPr>
        <p:txBody>
          <a:bodyPr/>
          <a:lstStyle/>
          <a:p>
            <a:pPr algn="ctr"/>
            <a:r>
              <a:rPr lang="en-NZ" dirty="0" smtClean="0"/>
              <a:t>Reference list</a:t>
            </a:r>
            <a:endParaRPr lang="en-NZ" dirty="0"/>
          </a:p>
        </p:txBody>
      </p:sp>
      <p:sp>
        <p:nvSpPr>
          <p:cNvPr id="3" name="Content Placeholder 2"/>
          <p:cNvSpPr>
            <a:spLocks noGrp="1"/>
          </p:cNvSpPr>
          <p:nvPr>
            <p:ph idx="1"/>
          </p:nvPr>
        </p:nvSpPr>
        <p:spPr>
          <a:xfrm>
            <a:off x="1141411" y="1308960"/>
            <a:ext cx="9905999" cy="5209405"/>
          </a:xfrm>
        </p:spPr>
        <p:txBody>
          <a:bodyPr>
            <a:normAutofit fontScale="62500" lnSpcReduction="20000"/>
          </a:bodyPr>
          <a:lstStyle/>
          <a:p>
            <a:r>
              <a:rPr lang="en-US" dirty="0" err="1"/>
              <a:t>Agadjanian</a:t>
            </a:r>
            <a:r>
              <a:rPr lang="en-US" dirty="0"/>
              <a:t>, V. (2002). Is ‘‘abortion culture’’ fading in the former Soviet Union? Views </a:t>
            </a:r>
            <a:r>
              <a:rPr lang="en-US" dirty="0" smtClean="0"/>
              <a:t>about abortion </a:t>
            </a:r>
            <a:r>
              <a:rPr lang="en-US" dirty="0"/>
              <a:t>and contraception in Kazakhstan. Studies in Family Planning, 33(3), 237–248</a:t>
            </a:r>
            <a:r>
              <a:rPr lang="en-US" dirty="0" smtClean="0"/>
              <a:t>.</a:t>
            </a:r>
          </a:p>
          <a:p>
            <a:r>
              <a:rPr lang="en-US" dirty="0"/>
              <a:t>Beckman, L. (2017). Abortion in the United States: The continuing controversy. </a:t>
            </a:r>
            <a:r>
              <a:rPr lang="en-US" dirty="0" smtClean="0"/>
              <a:t>Feminism </a:t>
            </a:r>
            <a:r>
              <a:rPr lang="en-NZ" dirty="0" smtClean="0"/>
              <a:t>and </a:t>
            </a:r>
            <a:r>
              <a:rPr lang="en-NZ" dirty="0"/>
              <a:t>Psychology, 27, 101–113</a:t>
            </a:r>
            <a:r>
              <a:rPr lang="en-NZ" dirty="0" smtClean="0"/>
              <a:t>.</a:t>
            </a:r>
          </a:p>
          <a:p>
            <a:r>
              <a:rPr lang="en-US" dirty="0" err="1"/>
              <a:t>Gluckman</a:t>
            </a:r>
            <a:r>
              <a:rPr lang="en-US" dirty="0"/>
              <a:t>, L. K. (1973). </a:t>
            </a:r>
            <a:r>
              <a:rPr lang="en-US" dirty="0" smtClean="0"/>
              <a:t>Māori </a:t>
            </a:r>
            <a:r>
              <a:rPr lang="en-US" dirty="0"/>
              <a:t>attitudes to abortion. The Linacre Quarterly, 40(1), 44–48.</a:t>
            </a:r>
          </a:p>
          <a:p>
            <a:r>
              <a:rPr lang="en-US" dirty="0" err="1"/>
              <a:t>Gluckman</a:t>
            </a:r>
            <a:r>
              <a:rPr lang="en-US" dirty="0"/>
              <a:t>, L. K. (1981). Abortion in the nineteenth century </a:t>
            </a:r>
            <a:r>
              <a:rPr lang="en-US" dirty="0" smtClean="0"/>
              <a:t>Māori: </a:t>
            </a:r>
            <a:r>
              <a:rPr lang="en-US" dirty="0"/>
              <a:t>A historical and </a:t>
            </a:r>
            <a:r>
              <a:rPr lang="en-US" dirty="0" err="1" smtClean="0"/>
              <a:t>ethnopsychiatric</a:t>
            </a:r>
            <a:r>
              <a:rPr lang="en-US" dirty="0"/>
              <a:t> </a:t>
            </a:r>
            <a:r>
              <a:rPr lang="en-US" dirty="0" smtClean="0"/>
              <a:t>review</a:t>
            </a:r>
            <a:r>
              <a:rPr lang="en-US" dirty="0"/>
              <a:t>. New Zealand Medical Journal, 93(685), 384–386</a:t>
            </a:r>
            <a:r>
              <a:rPr lang="en-US" dirty="0" smtClean="0"/>
              <a:t>.</a:t>
            </a:r>
          </a:p>
          <a:p>
            <a:r>
              <a:rPr lang="en-US" dirty="0" err="1"/>
              <a:t>Henshaw</a:t>
            </a:r>
            <a:r>
              <a:rPr lang="en-US" dirty="0"/>
              <a:t>, S. K. (1990). Induced abortion: A world review, 1990. Family </a:t>
            </a:r>
            <a:r>
              <a:rPr lang="en-US" dirty="0" smtClean="0"/>
              <a:t>Planning </a:t>
            </a:r>
            <a:r>
              <a:rPr lang="en-NZ" dirty="0" smtClean="0"/>
              <a:t>Perspectives</a:t>
            </a:r>
            <a:r>
              <a:rPr lang="en-NZ" dirty="0"/>
              <a:t>, 22(2), 76–89</a:t>
            </a:r>
            <a:r>
              <a:rPr lang="en-NZ" dirty="0" smtClean="0"/>
              <a:t>.</a:t>
            </a:r>
          </a:p>
          <a:p>
            <a:r>
              <a:rPr lang="en-US" dirty="0" err="1"/>
              <a:t>Hunton</a:t>
            </a:r>
            <a:r>
              <a:rPr lang="en-US" dirty="0"/>
              <a:t>, R. (1977). </a:t>
            </a:r>
            <a:r>
              <a:rPr lang="en-US" dirty="0" smtClean="0"/>
              <a:t>Māori </a:t>
            </a:r>
            <a:r>
              <a:rPr lang="en-US" dirty="0"/>
              <a:t>abortion practices in pre and early European New Zealand. </a:t>
            </a:r>
            <a:r>
              <a:rPr lang="en-US" dirty="0" smtClean="0"/>
              <a:t>The New </a:t>
            </a:r>
            <a:r>
              <a:rPr lang="en-US" dirty="0"/>
              <a:t>Zealand Medical Journal, 86(602), 567–570.</a:t>
            </a:r>
          </a:p>
          <a:p>
            <a:r>
              <a:rPr lang="en-US" dirty="0"/>
              <a:t>Irwin, K. (1992). Towards theories of </a:t>
            </a:r>
            <a:r>
              <a:rPr lang="en-US" dirty="0" smtClean="0"/>
              <a:t>Māori </a:t>
            </a:r>
            <a:r>
              <a:rPr lang="en-US" dirty="0"/>
              <a:t>feminism. In R. D. Plessis (Ed.), </a:t>
            </a:r>
            <a:r>
              <a:rPr lang="en-US" dirty="0" smtClean="0"/>
              <a:t>Feminist voices</a:t>
            </a:r>
            <a:r>
              <a:rPr lang="en-US" dirty="0"/>
              <a:t>: Women’s studies texts for </a:t>
            </a:r>
            <a:r>
              <a:rPr lang="en-US" dirty="0" err="1"/>
              <a:t>Aotearoa</a:t>
            </a:r>
            <a:r>
              <a:rPr lang="en-US" dirty="0"/>
              <a:t>/New Zealand. Auckland, New </a:t>
            </a:r>
            <a:r>
              <a:rPr lang="en-US" dirty="0" smtClean="0"/>
              <a:t>Zealand: </a:t>
            </a:r>
            <a:r>
              <a:rPr lang="en-NZ" dirty="0" smtClean="0"/>
              <a:t>Oxford </a:t>
            </a:r>
            <a:r>
              <a:rPr lang="en-NZ" dirty="0"/>
              <a:t>University Press</a:t>
            </a:r>
            <a:r>
              <a:rPr lang="en-NZ" dirty="0" smtClean="0"/>
              <a:t>.</a:t>
            </a:r>
          </a:p>
          <a:p>
            <a:r>
              <a:rPr lang="en-US" dirty="0"/>
              <a:t>Le Grice, J. (2014). </a:t>
            </a:r>
            <a:r>
              <a:rPr lang="en-US" dirty="0" smtClean="0"/>
              <a:t>Māori </a:t>
            </a:r>
            <a:r>
              <a:rPr lang="en-US" dirty="0"/>
              <a:t>and reproduction, sexuality education, maternity and abortion</a:t>
            </a:r>
            <a:r>
              <a:rPr lang="en-US" dirty="0" smtClean="0"/>
              <a:t>. (</a:t>
            </a:r>
            <a:r>
              <a:rPr lang="en-US" dirty="0"/>
              <a:t>Doctor of Philosophy), The University of Auckland, Auckland, New Zealand</a:t>
            </a:r>
            <a:r>
              <a:rPr lang="en-US" dirty="0" smtClean="0"/>
              <a:t>.</a:t>
            </a:r>
          </a:p>
          <a:p>
            <a:r>
              <a:rPr lang="en-NZ" dirty="0" smtClean="0"/>
              <a:t>Le </a:t>
            </a:r>
            <a:r>
              <a:rPr lang="en-NZ" dirty="0"/>
              <a:t>Grice, J. &amp; Braun, V. (2017). Indigenous (Māori) perspectives on </a:t>
            </a:r>
            <a:r>
              <a:rPr lang="en-NZ" dirty="0" smtClean="0"/>
              <a:t>abortion in </a:t>
            </a:r>
            <a:r>
              <a:rPr lang="en-NZ" dirty="0"/>
              <a:t>New Zealand, </a:t>
            </a:r>
            <a:r>
              <a:rPr lang="en-NZ" i="1" dirty="0"/>
              <a:t>Feminism &amp; Psychology 27</a:t>
            </a:r>
            <a:r>
              <a:rPr lang="en-NZ" dirty="0"/>
              <a:t>(2</a:t>
            </a:r>
            <a:r>
              <a:rPr lang="en-NZ" dirty="0" smtClean="0"/>
              <a:t>).</a:t>
            </a:r>
            <a:endParaRPr lang="en-NZ" dirty="0"/>
          </a:p>
        </p:txBody>
      </p:sp>
    </p:spTree>
    <p:extLst>
      <p:ext uri="{BB962C8B-B14F-4D97-AF65-F5344CB8AC3E}">
        <p14:creationId xmlns:p14="http://schemas.microsoft.com/office/powerpoint/2010/main" val="290955271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0"/>
            <a:ext cx="9905998" cy="1478570"/>
          </a:xfrm>
        </p:spPr>
        <p:txBody>
          <a:bodyPr/>
          <a:lstStyle/>
          <a:p>
            <a:pPr algn="ctr"/>
            <a:r>
              <a:rPr lang="en-NZ" dirty="0"/>
              <a:t>Reference list</a:t>
            </a:r>
          </a:p>
        </p:txBody>
      </p:sp>
      <p:sp>
        <p:nvSpPr>
          <p:cNvPr id="3" name="Content Placeholder 2"/>
          <p:cNvSpPr>
            <a:spLocks noGrp="1"/>
          </p:cNvSpPr>
          <p:nvPr>
            <p:ph idx="1"/>
          </p:nvPr>
        </p:nvSpPr>
        <p:spPr>
          <a:xfrm>
            <a:off x="1141412" y="1358537"/>
            <a:ext cx="9905999" cy="5094514"/>
          </a:xfrm>
        </p:spPr>
        <p:txBody>
          <a:bodyPr>
            <a:normAutofit fontScale="62500" lnSpcReduction="20000"/>
          </a:bodyPr>
          <a:lstStyle/>
          <a:p>
            <a:r>
              <a:rPr lang="en-US" dirty="0" err="1"/>
              <a:t>Manihera</a:t>
            </a:r>
            <a:r>
              <a:rPr lang="en-US" dirty="0"/>
              <a:t>, C., &amp; Turnbull, T. (1990). Some gynecological issues from a rural </a:t>
            </a:r>
            <a:r>
              <a:rPr lang="en-US" dirty="0" smtClean="0"/>
              <a:t>Māori </a:t>
            </a:r>
            <a:r>
              <a:rPr lang="en-US" dirty="0"/>
              <a:t>perspective. New Zealand Medical Journal, 103, 458–459.</a:t>
            </a:r>
          </a:p>
          <a:p>
            <a:r>
              <a:rPr lang="pt-BR" dirty="0"/>
              <a:t>Palmer, S. (2002). Hei oranga mo nga wahine hapu (o Hauraki) i roto i te whare ora (Doctor </a:t>
            </a:r>
            <a:r>
              <a:rPr lang="en-US" dirty="0"/>
              <a:t>of Philosophy), University of Waikato, Hamilton, New Zealand.</a:t>
            </a:r>
          </a:p>
          <a:p>
            <a:r>
              <a:rPr lang="en-NZ" dirty="0" err="1"/>
              <a:t>Pihama</a:t>
            </a:r>
            <a:r>
              <a:rPr lang="en-NZ" dirty="0"/>
              <a:t>, L. (2001). </a:t>
            </a:r>
            <a:r>
              <a:rPr lang="en-NZ" dirty="0" err="1"/>
              <a:t>Tihei</a:t>
            </a:r>
            <a:r>
              <a:rPr lang="en-NZ" dirty="0"/>
              <a:t> Mauri </a:t>
            </a:r>
            <a:r>
              <a:rPr lang="en-NZ" dirty="0" err="1"/>
              <a:t>Ora</a:t>
            </a:r>
            <a:r>
              <a:rPr lang="en-NZ" dirty="0"/>
              <a:t>: Honouring our voices: Mana </a:t>
            </a:r>
            <a:r>
              <a:rPr lang="en-NZ" dirty="0" err="1"/>
              <a:t>Wahine</a:t>
            </a:r>
            <a:r>
              <a:rPr lang="en-NZ" dirty="0"/>
              <a:t> as a </a:t>
            </a:r>
            <a:r>
              <a:rPr lang="en-NZ" dirty="0" err="1"/>
              <a:t>Kaupapa</a:t>
            </a:r>
            <a:r>
              <a:rPr lang="en-NZ" dirty="0"/>
              <a:t> </a:t>
            </a:r>
            <a:r>
              <a:rPr lang="en-US" dirty="0" smtClean="0"/>
              <a:t>Māori </a:t>
            </a:r>
            <a:r>
              <a:rPr lang="en-US" dirty="0"/>
              <a:t>Theoretical Framework (Doctor of Philosophy), The University of Auckland, </a:t>
            </a:r>
            <a:r>
              <a:rPr lang="en-NZ" dirty="0"/>
              <a:t>Auckland, New Zealand.</a:t>
            </a:r>
          </a:p>
          <a:p>
            <a:r>
              <a:rPr lang="en-US" dirty="0"/>
              <a:t>Pool, I. (2015). Colonization and development in New Zealand Between 1769 and 1900: The Seeds of </a:t>
            </a:r>
            <a:r>
              <a:rPr lang="en-US" dirty="0" err="1"/>
              <a:t>Rangiatea</a:t>
            </a:r>
            <a:r>
              <a:rPr lang="en-US" dirty="0"/>
              <a:t> (Vol. 3). Cham, Germany, Switzerland: Springer International.</a:t>
            </a:r>
          </a:p>
          <a:p>
            <a:r>
              <a:rPr lang="en-US" dirty="0" err="1"/>
              <a:t>Rimene</a:t>
            </a:r>
            <a:r>
              <a:rPr lang="en-US" dirty="0"/>
              <a:t>, C., Hassan, C., &amp; Broughton, J. (1998). </a:t>
            </a:r>
            <a:r>
              <a:rPr lang="en-US" dirty="0" err="1"/>
              <a:t>Ukaipo</a:t>
            </a:r>
            <a:r>
              <a:rPr lang="en-US" dirty="0"/>
              <a:t>: The place of nurturing. Māori </a:t>
            </a:r>
            <a:r>
              <a:rPr lang="en-NZ" dirty="0"/>
              <a:t>women and childbirth. Dunedin, New Zealand: Te </a:t>
            </a:r>
            <a:r>
              <a:rPr lang="en-NZ" dirty="0" err="1"/>
              <a:t>Roopu</a:t>
            </a:r>
            <a:r>
              <a:rPr lang="en-NZ" dirty="0"/>
              <a:t> </a:t>
            </a:r>
            <a:r>
              <a:rPr lang="en-NZ" dirty="0" err="1"/>
              <a:t>Rangahau</a:t>
            </a:r>
            <a:r>
              <a:rPr lang="en-NZ" dirty="0"/>
              <a:t> Hauora </a:t>
            </a:r>
            <a:r>
              <a:rPr lang="en-NZ" dirty="0" smtClean="0"/>
              <a:t>Māori </a:t>
            </a:r>
            <a:r>
              <a:rPr lang="en-NZ" dirty="0"/>
              <a:t>o Ngai </a:t>
            </a:r>
            <a:r>
              <a:rPr lang="en-NZ" dirty="0" err="1"/>
              <a:t>Tahu</a:t>
            </a:r>
            <a:r>
              <a:rPr lang="en-NZ" dirty="0"/>
              <a:t>.</a:t>
            </a:r>
          </a:p>
          <a:p>
            <a:r>
              <a:rPr lang="en-NZ" dirty="0"/>
              <a:t>Simmonds, N. (2009). Mana </a:t>
            </a:r>
            <a:r>
              <a:rPr lang="en-NZ" dirty="0" err="1"/>
              <a:t>wahine</a:t>
            </a:r>
            <a:r>
              <a:rPr lang="en-NZ" dirty="0"/>
              <a:t> geographies: Spiritual, spatial and embodied understandings </a:t>
            </a:r>
            <a:r>
              <a:rPr lang="en-US" dirty="0"/>
              <a:t>of </a:t>
            </a:r>
            <a:r>
              <a:rPr lang="en-US" dirty="0" err="1"/>
              <a:t>Papatuanuku</a:t>
            </a:r>
            <a:r>
              <a:rPr lang="en-US" dirty="0"/>
              <a:t> (Master of Social Sciences), The University of Waikato, Hamilton, </a:t>
            </a:r>
            <a:r>
              <a:rPr lang="en-NZ" dirty="0"/>
              <a:t>New Zealand.</a:t>
            </a:r>
          </a:p>
          <a:p>
            <a:r>
              <a:rPr lang="en-US" dirty="0"/>
              <a:t>Simmonds, N. (2011). Mana </a:t>
            </a:r>
            <a:r>
              <a:rPr lang="en-US" dirty="0" err="1"/>
              <a:t>wahine</a:t>
            </a:r>
            <a:r>
              <a:rPr lang="en-US" dirty="0"/>
              <a:t>: </a:t>
            </a:r>
            <a:r>
              <a:rPr lang="en-US" dirty="0" err="1"/>
              <a:t>Decolonising</a:t>
            </a:r>
            <a:r>
              <a:rPr lang="en-US" dirty="0"/>
              <a:t> politics. Women’s Studies Journal, 25(2), </a:t>
            </a:r>
            <a:r>
              <a:rPr lang="en-NZ" dirty="0"/>
              <a:t>11–25.</a:t>
            </a:r>
            <a:r>
              <a:rPr lang="en-US" dirty="0"/>
              <a:t>T. Smith, 2012</a:t>
            </a:r>
          </a:p>
          <a:p>
            <a:r>
              <a:rPr lang="en-US" dirty="0" err="1"/>
              <a:t>Tangohau</a:t>
            </a:r>
            <a:r>
              <a:rPr lang="en-US" dirty="0"/>
              <a:t>, A. (2003). Te Mana a </a:t>
            </a:r>
            <a:r>
              <a:rPr lang="en-US" dirty="0" err="1"/>
              <a:t>nga</a:t>
            </a:r>
            <a:r>
              <a:rPr lang="en-US" dirty="0"/>
              <a:t> W </a:t>
            </a:r>
            <a:r>
              <a:rPr lang="en-US" dirty="0" err="1"/>
              <a:t>ahine</a:t>
            </a:r>
            <a:r>
              <a:rPr lang="en-US" dirty="0"/>
              <a:t> </a:t>
            </a:r>
            <a:r>
              <a:rPr lang="en-US" dirty="0" err="1"/>
              <a:t>Whare</a:t>
            </a:r>
            <a:r>
              <a:rPr lang="en-US" dirty="0"/>
              <a:t> </a:t>
            </a:r>
            <a:r>
              <a:rPr lang="en-US" dirty="0" err="1"/>
              <a:t>Tangata</a:t>
            </a:r>
            <a:r>
              <a:rPr lang="en-US" dirty="0"/>
              <a:t> ¼ M </a:t>
            </a:r>
            <a:r>
              <a:rPr lang="en-US" dirty="0" err="1"/>
              <a:t>aori</a:t>
            </a:r>
            <a:r>
              <a:rPr lang="en-US" dirty="0"/>
              <a:t> women in the role of mothering (Master of Arts), Victoria University of Wellington, Wellington, New Zealand.</a:t>
            </a:r>
          </a:p>
          <a:p>
            <a:r>
              <a:rPr lang="en-US" dirty="0" err="1"/>
              <a:t>Turia</a:t>
            </a:r>
            <a:r>
              <a:rPr lang="en-US" dirty="0"/>
              <a:t>, T. (2007). Notice of motion. Retrieved from http://www.parliament.nz/en-nz/pb/</a:t>
            </a:r>
            <a:r>
              <a:rPr lang="en-NZ" dirty="0"/>
              <a:t>debates/debates/daily/48HansD_20070614/volume-639-week-46-thursday-14-june-2007.</a:t>
            </a:r>
            <a:endParaRPr lang="en-US" dirty="0"/>
          </a:p>
          <a:p>
            <a:endParaRPr lang="en-NZ" dirty="0"/>
          </a:p>
        </p:txBody>
      </p:sp>
    </p:spTree>
    <p:extLst>
      <p:ext uri="{BB962C8B-B14F-4D97-AF65-F5344CB8AC3E}">
        <p14:creationId xmlns:p14="http://schemas.microsoft.com/office/powerpoint/2010/main" val="1669356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Māori perspectives on abortion</a:t>
            </a:r>
            <a:endParaRPr lang="en-NZ" dirty="0"/>
          </a:p>
        </p:txBody>
      </p:sp>
      <p:sp>
        <p:nvSpPr>
          <p:cNvPr id="3" name="Content Placeholder 2"/>
          <p:cNvSpPr>
            <a:spLocks noGrp="1"/>
          </p:cNvSpPr>
          <p:nvPr>
            <p:ph idx="1"/>
          </p:nvPr>
        </p:nvSpPr>
        <p:spPr/>
        <p:txBody>
          <a:bodyPr>
            <a:normAutofit lnSpcReduction="10000"/>
          </a:bodyPr>
          <a:lstStyle/>
          <a:p>
            <a:r>
              <a:rPr lang="en-US" dirty="0"/>
              <a:t>Dominant representations of traditional </a:t>
            </a:r>
            <a:r>
              <a:rPr lang="en-US" dirty="0" smtClean="0"/>
              <a:t>Māori </a:t>
            </a:r>
            <a:r>
              <a:rPr lang="en-US" dirty="0"/>
              <a:t>patterns of practice </a:t>
            </a:r>
            <a:r>
              <a:rPr lang="en-US" dirty="0" smtClean="0"/>
              <a:t>associated with </a:t>
            </a:r>
            <a:r>
              <a:rPr lang="en-US" dirty="0"/>
              <a:t>reproduction indicate disapproval of </a:t>
            </a:r>
            <a:r>
              <a:rPr lang="en-US" dirty="0" smtClean="0"/>
              <a:t>abortion (</a:t>
            </a:r>
            <a:r>
              <a:rPr lang="en-US" dirty="0" err="1"/>
              <a:t>Turia</a:t>
            </a:r>
            <a:r>
              <a:rPr lang="en-US" dirty="0"/>
              <a:t>, </a:t>
            </a:r>
            <a:r>
              <a:rPr lang="en-US" dirty="0" smtClean="0"/>
              <a:t>2007; </a:t>
            </a:r>
            <a:r>
              <a:rPr lang="en-US" dirty="0" err="1" smtClean="0"/>
              <a:t>Rimene</a:t>
            </a:r>
            <a:r>
              <a:rPr lang="en-US" dirty="0"/>
              <a:t>, Hassan, &amp; Broughton</a:t>
            </a:r>
            <a:r>
              <a:rPr lang="en-US" dirty="0" smtClean="0"/>
              <a:t>, 1998</a:t>
            </a:r>
            <a:r>
              <a:rPr lang="en-US" dirty="0"/>
              <a:t>; </a:t>
            </a:r>
            <a:r>
              <a:rPr lang="en-US" dirty="0" err="1" smtClean="0"/>
              <a:t>Manihera</a:t>
            </a:r>
            <a:r>
              <a:rPr lang="en-US" dirty="0" smtClean="0"/>
              <a:t> </a:t>
            </a:r>
            <a:r>
              <a:rPr lang="en-US" dirty="0"/>
              <a:t>&amp; Turnbull, 1990</a:t>
            </a:r>
            <a:r>
              <a:rPr lang="en-US" dirty="0" smtClean="0"/>
              <a:t>).</a:t>
            </a:r>
          </a:p>
          <a:p>
            <a:r>
              <a:rPr lang="en-US" dirty="0" smtClean="0"/>
              <a:t>Yet, historical </a:t>
            </a:r>
            <a:r>
              <a:rPr lang="en-US" dirty="0"/>
              <a:t>accounts of </a:t>
            </a:r>
            <a:r>
              <a:rPr lang="en-US" dirty="0" smtClean="0"/>
              <a:t>Māori </a:t>
            </a:r>
            <a:r>
              <a:rPr lang="en-US" dirty="0"/>
              <a:t>practices of abortion tell a more complex </a:t>
            </a:r>
            <a:r>
              <a:rPr lang="en-US" dirty="0" smtClean="0"/>
              <a:t>story. </a:t>
            </a:r>
          </a:p>
          <a:p>
            <a:pPr lvl="1"/>
            <a:r>
              <a:rPr lang="en-US" dirty="0" smtClean="0"/>
              <a:t>Abortion </a:t>
            </a:r>
            <a:r>
              <a:rPr lang="en-US" dirty="0"/>
              <a:t>was not linguistically </a:t>
            </a:r>
            <a:r>
              <a:rPr lang="en-US" dirty="0" smtClean="0"/>
              <a:t>distinguished from </a:t>
            </a:r>
            <a:r>
              <a:rPr lang="en-US" dirty="0"/>
              <a:t>miscarriage (T. Smith, 2012</a:t>
            </a:r>
            <a:r>
              <a:rPr lang="en-US" dirty="0" smtClean="0"/>
              <a:t>).</a:t>
            </a:r>
          </a:p>
          <a:p>
            <a:pPr lvl="1"/>
            <a:r>
              <a:rPr lang="en-US" dirty="0"/>
              <a:t>K</a:t>
            </a:r>
            <a:r>
              <a:rPr lang="en-US" dirty="0" smtClean="0"/>
              <a:t>nown </a:t>
            </a:r>
            <a:r>
              <a:rPr lang="en-US" dirty="0"/>
              <a:t>and accepted methods for causing a loss of </a:t>
            </a:r>
            <a:r>
              <a:rPr lang="en-US" dirty="0" smtClean="0"/>
              <a:t>conception (</a:t>
            </a:r>
            <a:r>
              <a:rPr lang="en-NZ" dirty="0"/>
              <a:t>Palmer, 2002; T. Smith, </a:t>
            </a:r>
            <a:r>
              <a:rPr lang="en-NZ" dirty="0" smtClean="0"/>
              <a:t>2012; </a:t>
            </a:r>
            <a:r>
              <a:rPr lang="en-NZ" dirty="0" err="1" smtClean="0"/>
              <a:t>Tangohau</a:t>
            </a:r>
            <a:r>
              <a:rPr lang="en-NZ" dirty="0" smtClean="0"/>
              <a:t>, 2003).</a:t>
            </a:r>
            <a:endParaRPr lang="en-US" dirty="0" smtClean="0"/>
          </a:p>
          <a:p>
            <a:endParaRPr lang="en-NZ" dirty="0"/>
          </a:p>
        </p:txBody>
      </p:sp>
    </p:spTree>
    <p:extLst>
      <p:ext uri="{BB962C8B-B14F-4D97-AF65-F5344CB8AC3E}">
        <p14:creationId xmlns:p14="http://schemas.microsoft.com/office/powerpoint/2010/main" val="23696194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NZ" dirty="0" err="1" smtClean="0"/>
              <a:t>Mis</a:t>
            </a:r>
            <a:r>
              <a:rPr lang="en-NZ" dirty="0" smtClean="0"/>
              <a:t>-representation of Māori perspectives on abortion</a:t>
            </a:r>
            <a:endParaRPr lang="en-NZ" dirty="0"/>
          </a:p>
        </p:txBody>
      </p:sp>
      <p:sp>
        <p:nvSpPr>
          <p:cNvPr id="3" name="Content Placeholder 2"/>
          <p:cNvSpPr>
            <a:spLocks noGrp="1"/>
          </p:cNvSpPr>
          <p:nvPr>
            <p:ph idx="1"/>
          </p:nvPr>
        </p:nvSpPr>
        <p:spPr/>
        <p:txBody>
          <a:bodyPr>
            <a:normAutofit fontScale="85000" lnSpcReduction="10000"/>
          </a:bodyPr>
          <a:lstStyle/>
          <a:p>
            <a:r>
              <a:rPr lang="en-NZ" dirty="0" smtClean="0"/>
              <a:t>Existing research about Māori engagement with abortion, written by </a:t>
            </a:r>
            <a:r>
              <a:rPr lang="en-NZ" dirty="0" err="1" smtClean="0"/>
              <a:t>Pākehā</a:t>
            </a:r>
            <a:r>
              <a:rPr lang="en-NZ" dirty="0" smtClean="0"/>
              <a:t> men</a:t>
            </a:r>
            <a:r>
              <a:rPr lang="en-NZ" dirty="0"/>
              <a:t>.</a:t>
            </a:r>
            <a:r>
              <a:rPr lang="en-NZ" dirty="0" smtClean="0"/>
              <a:t> Constituted within colonising, oppressive notions about Māori that are tied to notions of Māori savagery.</a:t>
            </a:r>
          </a:p>
          <a:p>
            <a:pPr lvl="1"/>
            <a:r>
              <a:rPr lang="en-US" dirty="0"/>
              <a:t>Assumed patriarchal gender relations, and negative and vengeful subject positions for women (e.g. </a:t>
            </a:r>
            <a:r>
              <a:rPr lang="en-US" dirty="0" err="1"/>
              <a:t>Hunton</a:t>
            </a:r>
            <a:r>
              <a:rPr lang="en-US" dirty="0"/>
              <a:t>, 1977). </a:t>
            </a:r>
          </a:p>
          <a:p>
            <a:pPr lvl="1"/>
            <a:r>
              <a:rPr lang="en-US" dirty="0"/>
              <a:t>Suggested abortion was </a:t>
            </a:r>
            <a:r>
              <a:rPr lang="en-US" i="1" dirty="0"/>
              <a:t>widely practiced </a:t>
            </a:r>
            <a:r>
              <a:rPr lang="en-US" dirty="0"/>
              <a:t>among </a:t>
            </a:r>
            <a:r>
              <a:rPr lang="en-US" dirty="0" smtClean="0"/>
              <a:t>Māori </a:t>
            </a:r>
            <a:r>
              <a:rPr lang="en-US" dirty="0"/>
              <a:t>due to ‘‘savagery’’ (e.g. </a:t>
            </a:r>
            <a:r>
              <a:rPr lang="en-US" dirty="0" err="1"/>
              <a:t>Hunton</a:t>
            </a:r>
            <a:r>
              <a:rPr lang="en-US" dirty="0"/>
              <a:t>, 1977) .</a:t>
            </a:r>
          </a:p>
          <a:p>
            <a:pPr lvl="1"/>
            <a:r>
              <a:rPr lang="en-US" dirty="0"/>
              <a:t>Suggested abortion was </a:t>
            </a:r>
            <a:r>
              <a:rPr lang="en-US" i="1" dirty="0"/>
              <a:t>not practiced </a:t>
            </a:r>
            <a:r>
              <a:rPr lang="en-US" dirty="0"/>
              <a:t>due to ‘‘superstition’’ (e.g. </a:t>
            </a:r>
            <a:r>
              <a:rPr lang="en-US" dirty="0" err="1"/>
              <a:t>Gluckman</a:t>
            </a:r>
            <a:r>
              <a:rPr lang="en-US" dirty="0"/>
              <a:t>, 1973, 1981). </a:t>
            </a:r>
          </a:p>
          <a:p>
            <a:r>
              <a:rPr lang="en-US" dirty="0" smtClean="0"/>
              <a:t>Narratives </a:t>
            </a:r>
            <a:r>
              <a:rPr lang="en-US" dirty="0"/>
              <a:t>aligned with wider national narratives of missionaries ‘‘saving’’ Māori through British </a:t>
            </a:r>
            <a:r>
              <a:rPr lang="en-US" dirty="0" err="1"/>
              <a:t>colonisation</a:t>
            </a:r>
            <a:r>
              <a:rPr lang="en-US" dirty="0"/>
              <a:t> and assumption of rule (Pool, 2015) and interpretations of </a:t>
            </a:r>
            <a:r>
              <a:rPr lang="en-US" dirty="0" smtClean="0"/>
              <a:t>Māori </a:t>
            </a:r>
            <a:r>
              <a:rPr lang="en-US" dirty="0"/>
              <a:t>cultural deficits</a:t>
            </a:r>
            <a:endParaRPr lang="en-NZ" dirty="0"/>
          </a:p>
          <a:p>
            <a:endParaRPr lang="en-US" dirty="0"/>
          </a:p>
        </p:txBody>
      </p:sp>
    </p:spTree>
    <p:extLst>
      <p:ext uri="{BB962C8B-B14F-4D97-AF65-F5344CB8AC3E}">
        <p14:creationId xmlns:p14="http://schemas.microsoft.com/office/powerpoint/2010/main" val="3189946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Attending to Māori reproductive rights in an under-researched area:</a:t>
            </a:r>
            <a:br>
              <a:rPr lang="en-NZ" dirty="0" smtClean="0"/>
            </a:br>
            <a:r>
              <a:rPr lang="en-NZ" dirty="0" smtClean="0"/>
              <a:t/>
            </a:r>
            <a:br>
              <a:rPr lang="en-NZ" dirty="0" smtClean="0"/>
            </a:br>
            <a:r>
              <a:rPr lang="en-NZ" dirty="0" smtClean="0"/>
              <a:t> What are contemporary Māori perspectives on abortion?</a:t>
            </a:r>
            <a:endParaRPr lang="en-NZ" dirty="0"/>
          </a:p>
        </p:txBody>
      </p:sp>
      <p:sp>
        <p:nvSpPr>
          <p:cNvPr id="3" name="Text Placeholder 2"/>
          <p:cNvSpPr>
            <a:spLocks noGrp="1"/>
          </p:cNvSpPr>
          <p:nvPr>
            <p:ph type="body" idx="1"/>
          </p:nvPr>
        </p:nvSpPr>
        <p:spPr/>
        <p:txBody>
          <a:bodyPr/>
          <a:lstStyle/>
          <a:p>
            <a:endParaRPr lang="en-NZ" dirty="0"/>
          </a:p>
        </p:txBody>
      </p:sp>
    </p:spTree>
    <p:extLst>
      <p:ext uri="{BB962C8B-B14F-4D97-AF65-F5344CB8AC3E}">
        <p14:creationId xmlns:p14="http://schemas.microsoft.com/office/powerpoint/2010/main" val="37599707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128350" y="0"/>
            <a:ext cx="9905998" cy="1478570"/>
          </a:xfrm>
        </p:spPr>
        <p:txBody>
          <a:bodyPr/>
          <a:lstStyle/>
          <a:p>
            <a:pPr algn="ctr" eaLnBrk="1" hangingPunct="1"/>
            <a:r>
              <a:rPr lang="en-NZ" altLang="en-US" dirty="0" smtClean="0"/>
              <a:t>Research methodology</a:t>
            </a:r>
          </a:p>
        </p:txBody>
      </p:sp>
      <p:sp>
        <p:nvSpPr>
          <p:cNvPr id="3" name="Content Placeholder 2"/>
          <p:cNvSpPr>
            <a:spLocks noGrp="1"/>
          </p:cNvSpPr>
          <p:nvPr>
            <p:ph idx="1"/>
          </p:nvPr>
        </p:nvSpPr>
        <p:spPr>
          <a:xfrm>
            <a:off x="838200" y="1220425"/>
            <a:ext cx="10866438" cy="4900612"/>
          </a:xfrm>
        </p:spPr>
        <p:txBody>
          <a:bodyPr rtlCol="0">
            <a:noAutofit/>
          </a:bodyPr>
          <a:lstStyle/>
          <a:p>
            <a:r>
              <a:rPr lang="en-NZ" dirty="0" smtClean="0"/>
              <a:t>Mana </a:t>
            </a:r>
            <a:r>
              <a:rPr lang="en-NZ" dirty="0" err="1" smtClean="0"/>
              <a:t>Wāhine</a:t>
            </a:r>
            <a:r>
              <a:rPr lang="en-NZ" dirty="0" smtClean="0"/>
              <a:t> research (</a:t>
            </a:r>
            <a:r>
              <a:rPr lang="en-NZ" dirty="0"/>
              <a:t>Irwin, </a:t>
            </a:r>
            <a:r>
              <a:rPr lang="en-NZ" dirty="0" smtClean="0"/>
              <a:t>1992; Le </a:t>
            </a:r>
            <a:r>
              <a:rPr lang="en-NZ" dirty="0"/>
              <a:t>Grice, 2014; </a:t>
            </a:r>
            <a:r>
              <a:rPr lang="en-NZ" dirty="0" err="1"/>
              <a:t>Pihama</a:t>
            </a:r>
            <a:r>
              <a:rPr lang="en-NZ" dirty="0"/>
              <a:t>, 2001; Simmonds, 2009, 2011</a:t>
            </a:r>
            <a:r>
              <a:rPr lang="en-NZ" dirty="0" smtClean="0"/>
              <a:t>).</a:t>
            </a:r>
          </a:p>
          <a:p>
            <a:pPr lvl="1"/>
            <a:r>
              <a:rPr lang="en-US" sz="2400" dirty="0" err="1" smtClean="0"/>
              <a:t>Decolonising</a:t>
            </a:r>
            <a:r>
              <a:rPr lang="en-US" sz="2400" dirty="0" smtClean="0"/>
              <a:t> </a:t>
            </a:r>
            <a:r>
              <a:rPr lang="en-US" sz="2400" dirty="0"/>
              <a:t>historical and contemporary colonial interpretations </a:t>
            </a:r>
            <a:r>
              <a:rPr lang="en-US" sz="2400" dirty="0" smtClean="0"/>
              <a:t>about Māori</a:t>
            </a:r>
            <a:endParaRPr lang="en-US" sz="2400" dirty="0"/>
          </a:p>
          <a:p>
            <a:pPr lvl="1"/>
            <a:r>
              <a:rPr lang="en-US" sz="2400" dirty="0" smtClean="0"/>
              <a:t>Legitimating </a:t>
            </a:r>
            <a:r>
              <a:rPr lang="en-US" sz="2400" dirty="0" err="1" smtClean="0"/>
              <a:t>mātauranga</a:t>
            </a:r>
            <a:r>
              <a:rPr lang="en-US" sz="2400" dirty="0" smtClean="0"/>
              <a:t> Māori (Māori </a:t>
            </a:r>
            <a:r>
              <a:rPr lang="en-US" sz="2400" dirty="0" err="1" smtClean="0"/>
              <a:t>knowledges</a:t>
            </a:r>
            <a:r>
              <a:rPr lang="en-US" sz="2400" dirty="0" smtClean="0"/>
              <a:t>) </a:t>
            </a:r>
          </a:p>
          <a:p>
            <a:pPr lvl="1"/>
            <a:r>
              <a:rPr lang="en-US" sz="2400" dirty="0" smtClean="0"/>
              <a:t>Acknowledging diverse</a:t>
            </a:r>
            <a:r>
              <a:rPr lang="en-NZ" sz="2400" dirty="0" smtClean="0"/>
              <a:t> realities in a multicultural, global context.</a:t>
            </a:r>
          </a:p>
          <a:p>
            <a:pPr marL="320040" indent="-320040" eaLnBrk="1" fontAlgn="auto" hangingPunct="1">
              <a:spcBef>
                <a:spcPts val="930"/>
              </a:spcBef>
              <a:spcAft>
                <a:spcPts val="0"/>
              </a:spcAft>
              <a:defRPr/>
            </a:pPr>
            <a:r>
              <a:rPr lang="en-NZ" dirty="0" smtClean="0"/>
              <a:t>Recursive process</a:t>
            </a:r>
          </a:p>
          <a:p>
            <a:pPr marL="640080" lvl="1" indent="-320040" eaLnBrk="1" fontAlgn="auto" hangingPunct="1">
              <a:spcBef>
                <a:spcPts val="930"/>
              </a:spcBef>
              <a:spcAft>
                <a:spcPts val="0"/>
              </a:spcAft>
              <a:defRPr/>
            </a:pPr>
            <a:r>
              <a:rPr lang="en-NZ" sz="2400" dirty="0" smtClean="0"/>
              <a:t>Literature review</a:t>
            </a:r>
          </a:p>
          <a:p>
            <a:pPr marL="640080" lvl="1" indent="-320040" eaLnBrk="1" fontAlgn="auto" hangingPunct="1">
              <a:spcBef>
                <a:spcPts val="930"/>
              </a:spcBef>
              <a:spcAft>
                <a:spcPts val="0"/>
              </a:spcAft>
              <a:defRPr/>
            </a:pPr>
            <a:r>
              <a:rPr lang="en-NZ" sz="2400" dirty="0" smtClean="0"/>
              <a:t>Interviewing 43 participants (15 men, 16 women, 12 key informants)</a:t>
            </a:r>
          </a:p>
          <a:p>
            <a:pPr marL="640080" lvl="1" indent="-320040" eaLnBrk="1" fontAlgn="auto" hangingPunct="1">
              <a:spcBef>
                <a:spcPts val="930"/>
              </a:spcBef>
              <a:spcAft>
                <a:spcPts val="0"/>
              </a:spcAft>
              <a:defRPr/>
            </a:pPr>
            <a:r>
              <a:rPr lang="en-NZ" sz="2400" dirty="0" smtClean="0"/>
              <a:t>Critical realist, Māori social constructionist, thematic analysis of data</a:t>
            </a:r>
          </a:p>
        </p:txBody>
      </p:sp>
    </p:spTree>
    <p:extLst>
      <p:ext uri="{BB962C8B-B14F-4D97-AF65-F5344CB8AC3E}">
        <p14:creationId xmlns:p14="http://schemas.microsoft.com/office/powerpoint/2010/main" val="24205034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1" y="568036"/>
            <a:ext cx="9906000" cy="4350327"/>
          </a:xfrm>
        </p:spPr>
        <p:txBody>
          <a:bodyPr>
            <a:normAutofit fontScale="90000"/>
          </a:bodyPr>
          <a:lstStyle/>
          <a:p>
            <a:pPr algn="ctr"/>
            <a:r>
              <a:rPr lang="en-NZ" dirty="0" smtClean="0"/>
              <a:t>Developing an empirical knowledge base, by Māori women, for Māori women: </a:t>
            </a:r>
            <a:br>
              <a:rPr lang="en-NZ" dirty="0" smtClean="0"/>
            </a:br>
            <a:r>
              <a:rPr lang="en-NZ" dirty="0" smtClean="0"/>
              <a:t/>
            </a:r>
            <a:br>
              <a:rPr lang="en-NZ" dirty="0" smtClean="0"/>
            </a:br>
            <a:r>
              <a:rPr lang="en-NZ" dirty="0" smtClean="0"/>
              <a:t>Māori perspectives on abortion</a:t>
            </a:r>
            <a:br>
              <a:rPr lang="en-NZ" dirty="0" smtClean="0"/>
            </a:br>
            <a:r>
              <a:rPr lang="en-NZ" dirty="0"/>
              <a:t/>
            </a:r>
            <a:br>
              <a:rPr lang="en-NZ" dirty="0"/>
            </a:br>
            <a:r>
              <a:rPr lang="en-NZ" dirty="0"/>
              <a:t>Three </a:t>
            </a:r>
            <a:r>
              <a:rPr lang="en-NZ" dirty="0" smtClean="0"/>
              <a:t>Themes</a:t>
            </a:r>
            <a:br>
              <a:rPr lang="en-NZ" dirty="0" smtClean="0"/>
            </a:br>
            <a:r>
              <a:rPr lang="en-NZ" dirty="0"/>
              <a:t/>
            </a:r>
            <a:br>
              <a:rPr lang="en-NZ" dirty="0"/>
            </a:br>
            <a:r>
              <a:rPr lang="en-NZ" dirty="0" smtClean="0"/>
              <a:t>1. Protection of new life</a:t>
            </a:r>
            <a:br>
              <a:rPr lang="en-NZ" dirty="0" smtClean="0"/>
            </a:br>
            <a:r>
              <a:rPr lang="en-NZ" dirty="0" smtClean="0"/>
              <a:t>2. </a:t>
            </a:r>
            <a:r>
              <a:rPr lang="en-NZ" dirty="0" err="1" smtClean="0"/>
              <a:t>Whānau</a:t>
            </a:r>
            <a:r>
              <a:rPr lang="en-NZ" dirty="0" smtClean="0"/>
              <a:t> investment &amp; support</a:t>
            </a:r>
            <a:br>
              <a:rPr lang="en-NZ" dirty="0" smtClean="0"/>
            </a:br>
            <a:r>
              <a:rPr lang="en-NZ" dirty="0" smtClean="0"/>
              <a:t>3. Women’s individual choice</a:t>
            </a:r>
            <a:endParaRPr lang="en-NZ" dirty="0"/>
          </a:p>
        </p:txBody>
      </p:sp>
      <p:sp>
        <p:nvSpPr>
          <p:cNvPr id="3" name="Text Placeholder 2"/>
          <p:cNvSpPr>
            <a:spLocks noGrp="1"/>
          </p:cNvSpPr>
          <p:nvPr>
            <p:ph type="body" idx="1"/>
          </p:nvPr>
        </p:nvSpPr>
        <p:spPr>
          <a:xfrm>
            <a:off x="1141411" y="5234259"/>
            <a:ext cx="9906000" cy="996724"/>
          </a:xfrm>
        </p:spPr>
        <p:txBody>
          <a:bodyPr/>
          <a:lstStyle/>
          <a:p>
            <a:r>
              <a:rPr lang="en-NZ" dirty="0" smtClean="0"/>
              <a:t>Drawn from: Le Grice, J. &amp; Braun, V. (2017). </a:t>
            </a:r>
            <a:r>
              <a:rPr lang="en-NZ" dirty="0"/>
              <a:t>Indigenous (</a:t>
            </a:r>
            <a:r>
              <a:rPr lang="en-NZ" dirty="0" smtClean="0"/>
              <a:t>Māori) perspectives </a:t>
            </a:r>
            <a:r>
              <a:rPr lang="en-NZ" dirty="0"/>
              <a:t>on abortion</a:t>
            </a:r>
          </a:p>
          <a:p>
            <a:r>
              <a:rPr lang="en-NZ" dirty="0"/>
              <a:t>in New </a:t>
            </a:r>
            <a:r>
              <a:rPr lang="en-NZ" dirty="0" smtClean="0"/>
              <a:t>Zealand, </a:t>
            </a:r>
            <a:r>
              <a:rPr lang="en-NZ" i="1" dirty="0" smtClean="0"/>
              <a:t>Feminism &amp; Psychology 27</a:t>
            </a:r>
            <a:r>
              <a:rPr lang="en-NZ" dirty="0" smtClean="0"/>
              <a:t>(2).</a:t>
            </a:r>
            <a:endParaRPr lang="en-NZ" dirty="0"/>
          </a:p>
        </p:txBody>
      </p:sp>
    </p:spTree>
    <p:extLst>
      <p:ext uri="{BB962C8B-B14F-4D97-AF65-F5344CB8AC3E}">
        <p14:creationId xmlns:p14="http://schemas.microsoft.com/office/powerpoint/2010/main" val="2826838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NZ" dirty="0">
                <a:solidFill>
                  <a:schemeClr val="accent2">
                    <a:lumMod val="40000"/>
                    <a:lumOff val="60000"/>
                  </a:schemeClr>
                </a:solidFill>
              </a:rPr>
              <a:t>1. Protection of new life</a:t>
            </a:r>
            <a:r>
              <a:rPr lang="en-NZ" dirty="0"/>
              <a:t/>
            </a:r>
            <a:br>
              <a:rPr lang="en-NZ" dirty="0"/>
            </a:br>
            <a:r>
              <a:rPr lang="en-NZ" dirty="0"/>
              <a:t>2. </a:t>
            </a:r>
            <a:r>
              <a:rPr lang="en-NZ" dirty="0" err="1"/>
              <a:t>Whānau</a:t>
            </a:r>
            <a:r>
              <a:rPr lang="en-NZ" dirty="0"/>
              <a:t> investment &amp; support</a:t>
            </a:r>
            <a:br>
              <a:rPr lang="en-NZ" dirty="0"/>
            </a:br>
            <a:r>
              <a:rPr lang="en-NZ" dirty="0"/>
              <a:t>3. Women’s individual </a:t>
            </a:r>
            <a:r>
              <a:rPr lang="en-NZ" dirty="0" smtClean="0"/>
              <a:t>choice</a:t>
            </a:r>
            <a:endParaRPr lang="en-NZ" dirty="0"/>
          </a:p>
        </p:txBody>
      </p:sp>
      <p:sp>
        <p:nvSpPr>
          <p:cNvPr id="3" name="Content Placeholder 2"/>
          <p:cNvSpPr>
            <a:spLocks noGrp="1"/>
          </p:cNvSpPr>
          <p:nvPr>
            <p:ph idx="1"/>
          </p:nvPr>
        </p:nvSpPr>
        <p:spPr>
          <a:xfrm>
            <a:off x="1141412" y="2951017"/>
            <a:ext cx="9905999" cy="2840183"/>
          </a:xfrm>
        </p:spPr>
        <p:txBody>
          <a:bodyPr>
            <a:normAutofit/>
          </a:bodyPr>
          <a:lstStyle/>
          <a:p>
            <a:r>
              <a:rPr lang="en-US" i="1" dirty="0"/>
              <a:t>I’d just say look, have it and go and adopt it, if you want to adopt it. At least you </a:t>
            </a:r>
            <a:r>
              <a:rPr lang="en-US" i="1" dirty="0" smtClean="0"/>
              <a:t>know it’s</a:t>
            </a:r>
            <a:r>
              <a:rPr lang="en-US" i="1" dirty="0"/>
              <a:t>, it’s being born into the world. Yeah, you know? But yeah, but not that [draws in </a:t>
            </a:r>
            <a:r>
              <a:rPr lang="en-US" i="1" dirty="0" smtClean="0"/>
              <a:t>a sharp </a:t>
            </a:r>
            <a:r>
              <a:rPr lang="en-US" i="1" dirty="0"/>
              <a:t>breath] Yep. [Extract 1, Maori elder, woman, 50s, rural]</a:t>
            </a:r>
            <a:endParaRPr lang="en-NZ" i="1" dirty="0"/>
          </a:p>
        </p:txBody>
      </p:sp>
    </p:spTree>
    <p:extLst>
      <p:ext uri="{BB962C8B-B14F-4D97-AF65-F5344CB8AC3E}">
        <p14:creationId xmlns:p14="http://schemas.microsoft.com/office/powerpoint/2010/main" val="11824594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NZ" dirty="0"/>
              <a:t>1. Protection of new life</a:t>
            </a:r>
            <a:br>
              <a:rPr lang="en-NZ" dirty="0"/>
            </a:br>
            <a:r>
              <a:rPr lang="en-NZ" dirty="0">
                <a:solidFill>
                  <a:schemeClr val="accent2">
                    <a:lumMod val="40000"/>
                    <a:lumOff val="60000"/>
                  </a:schemeClr>
                </a:solidFill>
              </a:rPr>
              <a:t>2. </a:t>
            </a:r>
            <a:r>
              <a:rPr lang="en-NZ" dirty="0" err="1">
                <a:solidFill>
                  <a:schemeClr val="accent2">
                    <a:lumMod val="40000"/>
                    <a:lumOff val="60000"/>
                  </a:schemeClr>
                </a:solidFill>
              </a:rPr>
              <a:t>Whānau</a:t>
            </a:r>
            <a:r>
              <a:rPr lang="en-NZ" dirty="0">
                <a:solidFill>
                  <a:schemeClr val="accent2">
                    <a:lumMod val="40000"/>
                    <a:lumOff val="60000"/>
                  </a:schemeClr>
                </a:solidFill>
              </a:rPr>
              <a:t> investment &amp; support</a:t>
            </a:r>
            <a:r>
              <a:rPr lang="en-NZ" dirty="0"/>
              <a:t/>
            </a:r>
            <a:br>
              <a:rPr lang="en-NZ" dirty="0"/>
            </a:br>
            <a:r>
              <a:rPr lang="en-NZ" dirty="0"/>
              <a:t>3. Women’s individual choice</a:t>
            </a:r>
          </a:p>
        </p:txBody>
      </p:sp>
      <p:sp>
        <p:nvSpPr>
          <p:cNvPr id="3" name="Content Placeholder 2"/>
          <p:cNvSpPr>
            <a:spLocks noGrp="1"/>
          </p:cNvSpPr>
          <p:nvPr>
            <p:ph idx="1"/>
          </p:nvPr>
        </p:nvSpPr>
        <p:spPr/>
        <p:txBody>
          <a:bodyPr>
            <a:normAutofit/>
          </a:bodyPr>
          <a:lstStyle/>
          <a:p>
            <a:r>
              <a:rPr lang="en-US" i="1" dirty="0"/>
              <a:t>I would be devastated if she, if I didn’t know that my daughter um ah was pregnant </a:t>
            </a:r>
            <a:r>
              <a:rPr lang="en-US" i="1" dirty="0" smtClean="0"/>
              <a:t>you know </a:t>
            </a:r>
            <a:r>
              <a:rPr lang="en-US" i="1" dirty="0"/>
              <a:t>and had aborted her baby. I would have been devastated . . . I feel for my </a:t>
            </a:r>
            <a:r>
              <a:rPr lang="en-US" i="1" dirty="0" smtClean="0"/>
              <a:t>daughter to </a:t>
            </a:r>
            <a:r>
              <a:rPr lang="en-US" i="1" dirty="0"/>
              <a:t>be so </a:t>
            </a:r>
            <a:r>
              <a:rPr lang="en-US" i="1" dirty="0" err="1"/>
              <a:t>so</a:t>
            </a:r>
            <a:r>
              <a:rPr lang="en-US" i="1" dirty="0"/>
              <a:t> alone to have to make a decision like that . . . I find that um there’s a </a:t>
            </a:r>
            <a:r>
              <a:rPr lang="en-US" i="1" dirty="0" smtClean="0"/>
              <a:t>strong need </a:t>
            </a:r>
            <a:r>
              <a:rPr lang="en-US" i="1" dirty="0"/>
              <a:t>I don’t know what it is and I don’t know, for a [</a:t>
            </a:r>
            <a:r>
              <a:rPr lang="en-US" i="1" dirty="0" smtClean="0"/>
              <a:t>Māori </a:t>
            </a:r>
            <a:r>
              <a:rPr lang="en-US" i="1" dirty="0"/>
              <a:t>elder] element within that</a:t>
            </a:r>
            <a:r>
              <a:rPr lang="en-US" i="1" dirty="0" smtClean="0"/>
              <a:t>, ah </a:t>
            </a:r>
            <a:r>
              <a:rPr lang="en-US" i="1" dirty="0"/>
              <a:t>an elders support group who were there for children, who were there for these </a:t>
            </a:r>
            <a:r>
              <a:rPr lang="en-US" i="1" dirty="0" smtClean="0"/>
              <a:t>young kids</a:t>
            </a:r>
            <a:r>
              <a:rPr lang="en-US" i="1" dirty="0"/>
              <a:t>. [Extract 7, man, 40s, rural]</a:t>
            </a:r>
            <a:endParaRPr lang="en-NZ" i="1" dirty="0"/>
          </a:p>
        </p:txBody>
      </p:sp>
    </p:spTree>
    <p:extLst>
      <p:ext uri="{BB962C8B-B14F-4D97-AF65-F5344CB8AC3E}">
        <p14:creationId xmlns:p14="http://schemas.microsoft.com/office/powerpoint/2010/main" val="233246580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TM04033919[[fn=Circuit]]</Template>
  <TotalTime>480</TotalTime>
  <Words>2180</Words>
  <Application>Microsoft Office PowerPoint</Application>
  <PresentationFormat>Widescreen</PresentationFormat>
  <Paragraphs>97</Paragraphs>
  <Slides>21</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Trebuchet MS</vt:lpstr>
      <vt:lpstr>Tw Cen MT</vt:lpstr>
      <vt:lpstr>Circuit</vt:lpstr>
      <vt:lpstr>Indigenous (Māori) sexual and reproductive rights in New Zealand: Attending to cultural complexity and advocating responsive practice in abortion services</vt:lpstr>
      <vt:lpstr>Thank you to  Auckland Medical Aid Trust</vt:lpstr>
      <vt:lpstr>Māori perspectives on abortion</vt:lpstr>
      <vt:lpstr>Mis-representation of Māori perspectives on abortion</vt:lpstr>
      <vt:lpstr>Attending to Māori reproductive rights in an under-researched area:   What are contemporary Māori perspectives on abortion?</vt:lpstr>
      <vt:lpstr>Research methodology</vt:lpstr>
      <vt:lpstr>Developing an empirical knowledge base, by Māori women, for Māori women:   Māori perspectives on abortion  Three Themes  1. Protection of new life 2. Whānau investment &amp; support 3. Women’s individual choice</vt:lpstr>
      <vt:lpstr>1. Protection of new life 2. Whānau investment &amp; support 3. Women’s individual choice</vt:lpstr>
      <vt:lpstr>1. Protection of new life 2. Whānau investment &amp; support 3. Women’s individual choice</vt:lpstr>
      <vt:lpstr>1. Protection of new life 2. Whānau investment &amp; support 3. Women’s individual choice</vt:lpstr>
      <vt:lpstr>Māori sexual &amp; reproductive rights:   advocating Culturally responsive practice  Legitimating Mātauranga Māori (Māori knowledges) in abortion services  1. Kai atawhai 2. Manaakitanga </vt:lpstr>
      <vt:lpstr>Kai atawhai</vt:lpstr>
      <vt:lpstr>Kai atawhai</vt:lpstr>
      <vt:lpstr>Manaakitanga</vt:lpstr>
      <vt:lpstr>Manaakitanga &amp; wellbeing/health</vt:lpstr>
      <vt:lpstr>Manaakitanga &amp; wellbeing/health</vt:lpstr>
      <vt:lpstr>Redressing the silencing of Mātauranga Māori in abortion services</vt:lpstr>
      <vt:lpstr>Māori sexual and reproductive rights:  Integrating Research &amp; Practice</vt:lpstr>
      <vt:lpstr>Thank you</vt:lpstr>
      <vt:lpstr>Reference list</vt:lpstr>
      <vt:lpstr>Reference list</vt:lpstr>
    </vt:vector>
  </TitlesOfParts>
  <Company>The University of Auckland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Māori sexual and reproductive rights: Insights from an under-researched area</dc:title>
  <dc:creator>Jade Le Grice</dc:creator>
  <cp:lastModifiedBy>Jade Le Grice</cp:lastModifiedBy>
  <cp:revision>32</cp:revision>
  <dcterms:created xsi:type="dcterms:W3CDTF">2017-12-06T10:29:04Z</dcterms:created>
  <dcterms:modified xsi:type="dcterms:W3CDTF">2018-08-29T02:34:56Z</dcterms:modified>
</cp:coreProperties>
</file>